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9" r:id="rId3"/>
    <p:sldMasterId id="2147483703" r:id="rId4"/>
    <p:sldMasterId id="2147483711" r:id="rId5"/>
    <p:sldMasterId id="2147483727" r:id="rId6"/>
  </p:sldMasterIdLst>
  <p:notesMasterIdLst>
    <p:notesMasterId r:id="rId14"/>
  </p:notesMasterIdLst>
  <p:sldIdLst>
    <p:sldId id="269" r:id="rId7"/>
    <p:sldId id="264" r:id="rId8"/>
    <p:sldId id="270" r:id="rId9"/>
    <p:sldId id="266" r:id="rId10"/>
    <p:sldId id="265" r:id="rId11"/>
    <p:sldId id="268" r:id="rId12"/>
    <p:sldId id="271" r:id="rId13"/>
  </p:sldIdLst>
  <p:sldSz cx="11772900" cy="6858000"/>
  <p:notesSz cx="9144000" cy="6858000"/>
  <p:defaultTextStyle>
    <a:defPPr>
      <a:defRPr lang="ru-RU"/>
    </a:defPPr>
    <a:lvl1pPr marL="0" algn="l" defTabSz="9064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3247" algn="l" defTabSz="9064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06489" algn="l" defTabSz="9064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59733" algn="l" defTabSz="9064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12982" algn="l" defTabSz="9064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66224" algn="l" defTabSz="9064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19473" algn="l" defTabSz="9064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72720" algn="l" defTabSz="9064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25966" algn="l" defTabSz="9064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Манина Мария Александровна" initials="ММА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7A002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524" autoAdjust="0"/>
  </p:normalViewPr>
  <p:slideViewPr>
    <p:cSldViewPr>
      <p:cViewPr varScale="1">
        <p:scale>
          <a:sx n="87" d="100"/>
          <a:sy n="87" d="100"/>
        </p:scale>
        <p:origin x="-324" y="-78"/>
      </p:cViewPr>
      <p:guideLst>
        <p:guide orient="horz" pos="2160"/>
        <p:guide pos="37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FB409-62BE-4CA0-8366-4920275A0F18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63788" y="514350"/>
            <a:ext cx="441642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1701-D5E6-4E6C-A329-DDE913BB62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38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64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3247" algn="l" defTabSz="9064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6489" algn="l" defTabSz="9064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59733" algn="l" defTabSz="9064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12982" algn="l" defTabSz="9064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66224" algn="l" defTabSz="9064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19473" algn="l" defTabSz="9064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72720" algn="l" defTabSz="9064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25966" algn="l" defTabSz="9064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363788" y="514350"/>
            <a:ext cx="4416425" cy="25717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A07A6-4D82-46BC-AE5F-88A0E94A1E9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6594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363788" y="514350"/>
            <a:ext cx="4416425" cy="25717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29646-82E6-4A44-A824-7F4B49556990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053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363788" y="514350"/>
            <a:ext cx="4416425" cy="25717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629646-82E6-4A44-A824-7F4B49556990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053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3011" y="2130426"/>
            <a:ext cx="10006965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5935" y="3886200"/>
            <a:ext cx="824103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32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64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9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12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66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19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72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25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535395" y="274641"/>
            <a:ext cx="264890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88647" y="274641"/>
            <a:ext cx="775049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3"/>
            <a:ext cx="11772900" cy="68575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71831" y="1293990"/>
            <a:ext cx="10229238" cy="800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16006" y="4312946"/>
            <a:ext cx="10140888" cy="345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02786" y="6377942"/>
            <a:ext cx="3767328" cy="2799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88688" y="6377942"/>
            <a:ext cx="2707767" cy="2799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76532" y="6377942"/>
            <a:ext cx="2707767" cy="2799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755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00996" y="2439286"/>
            <a:ext cx="8770911" cy="410599"/>
          </a:xfrm>
        </p:spPr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99453" y="2343160"/>
            <a:ext cx="8681305" cy="1353111"/>
          </a:xfrm>
        </p:spPr>
        <p:txBody>
          <a:bodyPr lIns="0" tIns="0" rIns="0" bIns="0"/>
          <a:lstStyle>
            <a:lvl1pPr>
              <a:defRPr sz="8600" b="0" i="0">
                <a:solidFill>
                  <a:srgbClr val="A8183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02786" y="6377942"/>
            <a:ext cx="3767328" cy="2799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88688" y="6377942"/>
            <a:ext cx="2707767" cy="2799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76532" y="6377942"/>
            <a:ext cx="2707767" cy="2799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33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00996" y="2439286"/>
            <a:ext cx="8770911" cy="410599"/>
          </a:xfrm>
        </p:spPr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88645" y="1577340"/>
            <a:ext cx="5121212" cy="26084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063043" y="1577340"/>
            <a:ext cx="5121212" cy="26084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002786" y="6377942"/>
            <a:ext cx="3767328" cy="2799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588688" y="6377942"/>
            <a:ext cx="2707767" cy="2799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8476532" y="6377942"/>
            <a:ext cx="2707767" cy="2799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907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00996" y="2439286"/>
            <a:ext cx="8770911" cy="410599"/>
          </a:xfrm>
        </p:spPr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002786" y="6377942"/>
            <a:ext cx="3767328" cy="2799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588688" y="6377942"/>
            <a:ext cx="2707767" cy="2799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476532" y="6377942"/>
            <a:ext cx="2707767" cy="2799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561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15556" y="259432"/>
            <a:ext cx="216048" cy="626115"/>
          </a:xfrm>
          <a:custGeom>
            <a:avLst/>
            <a:gdLst/>
            <a:ahLst/>
            <a:cxnLst/>
            <a:rect l="l" t="t" r="r" b="b"/>
            <a:pathLst>
              <a:path w="368934" h="1032510">
                <a:moveTo>
                  <a:pt x="368428" y="0"/>
                </a:moveTo>
                <a:lnTo>
                  <a:pt x="0" y="0"/>
                </a:lnTo>
                <a:lnTo>
                  <a:pt x="0" y="1032492"/>
                </a:lnTo>
                <a:lnTo>
                  <a:pt x="368428" y="1032492"/>
                </a:lnTo>
                <a:lnTo>
                  <a:pt x="368428" y="0"/>
                </a:lnTo>
                <a:close/>
              </a:path>
            </a:pathLst>
          </a:custGeom>
          <a:solidFill>
            <a:srgbClr val="A81830"/>
          </a:solidFill>
        </p:spPr>
        <p:txBody>
          <a:bodyPr wrap="square" lIns="0" tIns="0" rIns="0" bIns="0" rtlCol="0"/>
          <a:lstStyle/>
          <a:p>
            <a:pPr defTabSz="461674"/>
            <a:endParaRPr sz="9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002786" y="6377942"/>
            <a:ext cx="3767328" cy="2799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588688" y="6377942"/>
            <a:ext cx="2707767" cy="2799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8476532" y="6377942"/>
            <a:ext cx="2707767" cy="2799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4560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C83BCB4-47A0-448A-8CFE-13548BFAF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0667" y="6356355"/>
            <a:ext cx="2648903" cy="279954"/>
          </a:xfrm>
          <a:noFill/>
          <a:ln>
            <a:solidFill>
              <a:srgbClr val="110227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747E9E07-8AAA-432C-87CD-C6DDD9013A51}"/>
              </a:ext>
            </a:extLst>
          </p:cNvPr>
          <p:cNvSpPr/>
          <p:nvPr userDrawn="1"/>
        </p:nvSpPr>
        <p:spPr>
          <a:xfrm>
            <a:off x="2612" y="182015"/>
            <a:ext cx="261871" cy="639459"/>
          </a:xfrm>
          <a:prstGeom prst="rect">
            <a:avLst/>
          </a:prstGeom>
          <a:solidFill>
            <a:srgbClr val="A10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094" tIns="38048" rIns="76094" bIns="38048" rtlCol="0" anchor="ctr"/>
          <a:lstStyle/>
          <a:p>
            <a:pPr algn="ctr" defTabSz="1255087"/>
            <a:endParaRPr lang="ru-RU" sz="2500" dirty="0">
              <a:solidFill>
                <a:prstClr val="white"/>
              </a:solidFill>
            </a:endParaRPr>
          </a:p>
        </p:txBody>
      </p:sp>
      <p:sp>
        <p:nvSpPr>
          <p:cNvPr id="14" name="object 5">
            <a:extLst>
              <a:ext uri="{FF2B5EF4-FFF2-40B4-BE49-F238E27FC236}">
                <a16:creationId xmlns="" xmlns:a16="http://schemas.microsoft.com/office/drawing/2014/main" id="{6CC2319B-5CC7-4B4F-8B82-1F9EAF4FC6ED}"/>
              </a:ext>
            </a:extLst>
          </p:cNvPr>
          <p:cNvSpPr/>
          <p:nvPr userDrawn="1"/>
        </p:nvSpPr>
        <p:spPr>
          <a:xfrm>
            <a:off x="10916284" y="312125"/>
            <a:ext cx="531247" cy="418456"/>
          </a:xfrm>
          <a:custGeom>
            <a:avLst/>
            <a:gdLst/>
            <a:ahLst/>
            <a:cxnLst/>
            <a:rect l="l" t="t" r="r" b="b"/>
            <a:pathLst>
              <a:path w="501015" h="377190">
                <a:moveTo>
                  <a:pt x="354481" y="0"/>
                </a:moveTo>
                <a:lnTo>
                  <a:pt x="225427" y="0"/>
                </a:lnTo>
                <a:lnTo>
                  <a:pt x="225427" y="241678"/>
                </a:lnTo>
                <a:lnTo>
                  <a:pt x="218560" y="274490"/>
                </a:lnTo>
                <a:lnTo>
                  <a:pt x="199844" y="301316"/>
                </a:lnTo>
                <a:lnTo>
                  <a:pt x="172109" y="319420"/>
                </a:lnTo>
                <a:lnTo>
                  <a:pt x="138184" y="326063"/>
                </a:lnTo>
                <a:lnTo>
                  <a:pt x="133639" y="325948"/>
                </a:lnTo>
                <a:lnTo>
                  <a:pt x="101307" y="318155"/>
                </a:lnTo>
                <a:lnTo>
                  <a:pt x="75025" y="299849"/>
                </a:lnTo>
                <a:lnTo>
                  <a:pt x="57367" y="273525"/>
                </a:lnTo>
                <a:lnTo>
                  <a:pt x="50909" y="241678"/>
                </a:lnTo>
                <a:lnTo>
                  <a:pt x="50909" y="71306"/>
                </a:lnTo>
                <a:lnTo>
                  <a:pt x="52514" y="63366"/>
                </a:lnTo>
                <a:lnTo>
                  <a:pt x="56887" y="56871"/>
                </a:lnTo>
                <a:lnTo>
                  <a:pt x="63362" y="52487"/>
                </a:lnTo>
                <a:lnTo>
                  <a:pt x="71275" y="50878"/>
                </a:lnTo>
                <a:lnTo>
                  <a:pt x="121797" y="50878"/>
                </a:lnTo>
                <a:lnTo>
                  <a:pt x="131701" y="48882"/>
                </a:lnTo>
                <a:lnTo>
                  <a:pt x="139788" y="7447"/>
                </a:lnTo>
                <a:lnTo>
                  <a:pt x="121797" y="0"/>
                </a:lnTo>
                <a:lnTo>
                  <a:pt x="71275" y="0"/>
                </a:lnTo>
                <a:lnTo>
                  <a:pt x="43560" y="5611"/>
                </a:lnTo>
                <a:lnTo>
                  <a:pt x="20901" y="20905"/>
                </a:lnTo>
                <a:lnTo>
                  <a:pt x="5610" y="43573"/>
                </a:lnTo>
                <a:lnTo>
                  <a:pt x="0" y="71306"/>
                </a:lnTo>
                <a:lnTo>
                  <a:pt x="31" y="243542"/>
                </a:lnTo>
                <a:lnTo>
                  <a:pt x="7555" y="285727"/>
                </a:lnTo>
                <a:lnTo>
                  <a:pt x="27361" y="322351"/>
                </a:lnTo>
                <a:lnTo>
                  <a:pt x="57221" y="351224"/>
                </a:lnTo>
                <a:lnTo>
                  <a:pt x="94904" y="370154"/>
                </a:lnTo>
                <a:lnTo>
                  <a:pt x="138184" y="376951"/>
                </a:lnTo>
                <a:lnTo>
                  <a:pt x="181803" y="370042"/>
                </a:lnTo>
                <a:lnTo>
                  <a:pt x="219721" y="350812"/>
                </a:lnTo>
                <a:lnTo>
                  <a:pt x="249645" y="321510"/>
                </a:lnTo>
                <a:lnTo>
                  <a:pt x="269282" y="284383"/>
                </a:lnTo>
                <a:lnTo>
                  <a:pt x="276337" y="241678"/>
                </a:lnTo>
                <a:lnTo>
                  <a:pt x="276337" y="50878"/>
                </a:lnTo>
                <a:lnTo>
                  <a:pt x="355978" y="50972"/>
                </a:lnTo>
                <a:lnTo>
                  <a:pt x="378101" y="56128"/>
                </a:lnTo>
                <a:lnTo>
                  <a:pt x="396133" y="69154"/>
                </a:lnTo>
                <a:lnTo>
                  <a:pt x="408273" y="88181"/>
                </a:lnTo>
                <a:lnTo>
                  <a:pt x="412720" y="111336"/>
                </a:lnTo>
                <a:lnTo>
                  <a:pt x="412720" y="115431"/>
                </a:lnTo>
                <a:lnTo>
                  <a:pt x="412322" y="119399"/>
                </a:lnTo>
                <a:lnTo>
                  <a:pt x="410092" y="131252"/>
                </a:lnTo>
                <a:lnTo>
                  <a:pt x="406971" y="138686"/>
                </a:lnTo>
                <a:lnTo>
                  <a:pt x="402699" y="145231"/>
                </a:lnTo>
                <a:lnTo>
                  <a:pt x="398775" y="154326"/>
                </a:lnTo>
                <a:lnTo>
                  <a:pt x="398456" y="163149"/>
                </a:lnTo>
                <a:lnTo>
                  <a:pt x="401769" y="170978"/>
                </a:lnTo>
                <a:lnTo>
                  <a:pt x="408741" y="177094"/>
                </a:lnTo>
                <a:lnTo>
                  <a:pt x="414211" y="180368"/>
                </a:lnTo>
                <a:lnTo>
                  <a:pt x="419402" y="184082"/>
                </a:lnTo>
                <a:lnTo>
                  <a:pt x="444287" y="217359"/>
                </a:lnTo>
                <a:lnTo>
                  <a:pt x="449944" y="247175"/>
                </a:lnTo>
                <a:lnTo>
                  <a:pt x="444694" y="275927"/>
                </a:lnTo>
                <a:lnTo>
                  <a:pt x="430285" y="299964"/>
                </a:lnTo>
                <a:lnTo>
                  <a:pt x="408730" y="317209"/>
                </a:lnTo>
                <a:lnTo>
                  <a:pt x="382040" y="325581"/>
                </a:lnTo>
                <a:lnTo>
                  <a:pt x="376522" y="326031"/>
                </a:lnTo>
                <a:lnTo>
                  <a:pt x="291415" y="326031"/>
                </a:lnTo>
                <a:lnTo>
                  <a:pt x="281527" y="328036"/>
                </a:lnTo>
                <a:lnTo>
                  <a:pt x="273445" y="333500"/>
                </a:lnTo>
                <a:lnTo>
                  <a:pt x="267992" y="341598"/>
                </a:lnTo>
                <a:lnTo>
                  <a:pt x="265991" y="351507"/>
                </a:lnTo>
                <a:lnTo>
                  <a:pt x="267992" y="361415"/>
                </a:lnTo>
                <a:lnTo>
                  <a:pt x="273445" y="369503"/>
                </a:lnTo>
                <a:lnTo>
                  <a:pt x="281527" y="374953"/>
                </a:lnTo>
                <a:lnTo>
                  <a:pt x="291415" y="376951"/>
                </a:lnTo>
                <a:lnTo>
                  <a:pt x="373695" y="376951"/>
                </a:lnTo>
                <a:lnTo>
                  <a:pt x="423118" y="366732"/>
                </a:lnTo>
                <a:lnTo>
                  <a:pt x="463530" y="338886"/>
                </a:lnTo>
                <a:lnTo>
                  <a:pt x="490803" y="297628"/>
                </a:lnTo>
                <a:lnTo>
                  <a:pt x="500811" y="247175"/>
                </a:lnTo>
                <a:lnTo>
                  <a:pt x="500801" y="245594"/>
                </a:lnTo>
                <a:lnTo>
                  <a:pt x="497501" y="217675"/>
                </a:lnTo>
                <a:lnTo>
                  <a:pt x="488677" y="191882"/>
                </a:lnTo>
                <a:lnTo>
                  <a:pt x="474978" y="168868"/>
                </a:lnTo>
                <a:lnTo>
                  <a:pt x="457054" y="149283"/>
                </a:lnTo>
                <a:lnTo>
                  <a:pt x="459888" y="140241"/>
                </a:lnTo>
                <a:lnTo>
                  <a:pt x="461947" y="130875"/>
                </a:lnTo>
                <a:lnTo>
                  <a:pt x="463204" y="121227"/>
                </a:lnTo>
                <a:lnTo>
                  <a:pt x="463629" y="111336"/>
                </a:lnTo>
                <a:lnTo>
                  <a:pt x="463629" y="104227"/>
                </a:lnTo>
                <a:lnTo>
                  <a:pt x="448352" y="54647"/>
                </a:lnTo>
                <a:lnTo>
                  <a:pt x="392321" y="6906"/>
                </a:lnTo>
                <a:lnTo>
                  <a:pt x="354481" y="0"/>
                </a:lnTo>
                <a:close/>
              </a:path>
            </a:pathLst>
          </a:custGeom>
          <a:solidFill>
            <a:srgbClr val="A10245"/>
          </a:solidFill>
        </p:spPr>
        <p:txBody>
          <a:bodyPr wrap="square" lIns="0" tIns="0" rIns="0" bIns="0" rtlCol="0"/>
          <a:lstStyle/>
          <a:p>
            <a:pPr defTabSz="461674"/>
            <a:endParaRPr sz="15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5648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17729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>
            <a:normAutofit/>
          </a:bodyPr>
          <a:lstStyle>
            <a:lvl1pPr marL="0" indent="0">
              <a:buNone/>
              <a:defRPr sz="1000" b="0" i="0">
                <a:ln>
                  <a:noFill/>
                </a:ln>
                <a:solidFill>
                  <a:schemeClr val="tx2"/>
                </a:solidFill>
                <a:latin typeface="Roboto Regular" charset="0"/>
                <a:ea typeface="Roboto Regular" charset="0"/>
                <a:cs typeface="Roboto Regular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391816"/>
      </p:ext>
    </p:extLst>
  </p:cSld>
  <p:clrMapOvr>
    <a:masterClrMapping/>
  </p:clrMapOvr>
  <p:transition advClick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3008" y="2130426"/>
            <a:ext cx="10006965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5935" y="3886204"/>
            <a:ext cx="824103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8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56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84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1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40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6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97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25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9175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0019" y="4406941"/>
            <a:ext cx="10006965" cy="136207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30019" y="2906752"/>
            <a:ext cx="10006965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816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563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84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126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408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689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971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253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03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88645" y="1600200"/>
            <a:ext cx="5199698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84560" y="1600200"/>
            <a:ext cx="5199698" cy="4525963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8067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45" y="1535119"/>
            <a:ext cx="5201742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8164" indent="0">
              <a:buNone/>
              <a:defRPr sz="2300" b="1"/>
            </a:lvl2pPr>
            <a:lvl3pPr marL="1056329" indent="0">
              <a:buNone/>
              <a:defRPr sz="2100" b="1"/>
            </a:lvl3pPr>
            <a:lvl4pPr marL="1584493" indent="0">
              <a:buNone/>
              <a:defRPr sz="1800" b="1"/>
            </a:lvl4pPr>
            <a:lvl5pPr marL="2112658" indent="0">
              <a:buNone/>
              <a:defRPr sz="1800" b="1"/>
            </a:lvl5pPr>
            <a:lvl6pPr marL="2640824" indent="0">
              <a:buNone/>
              <a:defRPr sz="1800" b="1"/>
            </a:lvl6pPr>
            <a:lvl7pPr marL="3168988" indent="0">
              <a:buNone/>
              <a:defRPr sz="1800" b="1"/>
            </a:lvl7pPr>
            <a:lvl8pPr marL="3697155" indent="0">
              <a:buNone/>
              <a:defRPr sz="1800" b="1"/>
            </a:lvl8pPr>
            <a:lvl9pPr marL="4225317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88645" y="2174875"/>
            <a:ext cx="5201742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980512" y="1535119"/>
            <a:ext cx="5203785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8164" indent="0">
              <a:buNone/>
              <a:defRPr sz="2300" b="1"/>
            </a:lvl2pPr>
            <a:lvl3pPr marL="1056329" indent="0">
              <a:buNone/>
              <a:defRPr sz="2100" b="1"/>
            </a:lvl3pPr>
            <a:lvl4pPr marL="1584493" indent="0">
              <a:buNone/>
              <a:defRPr sz="1800" b="1"/>
            </a:lvl4pPr>
            <a:lvl5pPr marL="2112658" indent="0">
              <a:buNone/>
              <a:defRPr sz="1800" b="1"/>
            </a:lvl5pPr>
            <a:lvl6pPr marL="2640824" indent="0">
              <a:buNone/>
              <a:defRPr sz="1800" b="1"/>
            </a:lvl6pPr>
            <a:lvl7pPr marL="3168988" indent="0">
              <a:buNone/>
              <a:defRPr sz="1800" b="1"/>
            </a:lvl7pPr>
            <a:lvl8pPr marL="3697155" indent="0">
              <a:buNone/>
              <a:defRPr sz="1800" b="1"/>
            </a:lvl8pPr>
            <a:lvl9pPr marL="4225317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980512" y="2174875"/>
            <a:ext cx="5203785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382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6062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8891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48" y="273050"/>
            <a:ext cx="3873203" cy="116205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02877" y="273090"/>
            <a:ext cx="6581378" cy="5853113"/>
          </a:xfrm>
        </p:spPr>
        <p:txBody>
          <a:bodyPr/>
          <a:lstStyle>
            <a:lvl1pPr>
              <a:defRPr sz="37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88648" y="1435100"/>
            <a:ext cx="3873203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28164" indent="0">
              <a:buNone/>
              <a:defRPr sz="1400"/>
            </a:lvl2pPr>
            <a:lvl3pPr marL="1056329" indent="0">
              <a:buNone/>
              <a:defRPr sz="1200"/>
            </a:lvl3pPr>
            <a:lvl4pPr marL="1584493" indent="0">
              <a:buNone/>
              <a:defRPr sz="1100"/>
            </a:lvl4pPr>
            <a:lvl5pPr marL="2112658" indent="0">
              <a:buNone/>
              <a:defRPr sz="1100"/>
            </a:lvl5pPr>
            <a:lvl6pPr marL="2640824" indent="0">
              <a:buNone/>
              <a:defRPr sz="1100"/>
            </a:lvl6pPr>
            <a:lvl7pPr marL="3168988" indent="0">
              <a:buNone/>
              <a:defRPr sz="1100"/>
            </a:lvl7pPr>
            <a:lvl8pPr marL="3697155" indent="0">
              <a:buNone/>
              <a:defRPr sz="1100"/>
            </a:lvl8pPr>
            <a:lvl9pPr marL="422531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1621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7571" y="4800605"/>
            <a:ext cx="7063740" cy="56673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07571" y="612775"/>
            <a:ext cx="7063740" cy="4114800"/>
          </a:xfrm>
        </p:spPr>
        <p:txBody>
          <a:bodyPr/>
          <a:lstStyle>
            <a:lvl1pPr marL="0" indent="0">
              <a:buNone/>
              <a:defRPr sz="3700"/>
            </a:lvl1pPr>
            <a:lvl2pPr marL="528164" indent="0">
              <a:buNone/>
              <a:defRPr sz="3300"/>
            </a:lvl2pPr>
            <a:lvl3pPr marL="1056329" indent="0">
              <a:buNone/>
              <a:defRPr sz="2800"/>
            </a:lvl3pPr>
            <a:lvl4pPr marL="1584493" indent="0">
              <a:buNone/>
              <a:defRPr sz="2300"/>
            </a:lvl4pPr>
            <a:lvl5pPr marL="2112658" indent="0">
              <a:buNone/>
              <a:defRPr sz="2300"/>
            </a:lvl5pPr>
            <a:lvl6pPr marL="2640824" indent="0">
              <a:buNone/>
              <a:defRPr sz="2300"/>
            </a:lvl6pPr>
            <a:lvl7pPr marL="3168988" indent="0">
              <a:buNone/>
              <a:defRPr sz="2300"/>
            </a:lvl7pPr>
            <a:lvl8pPr marL="3697155" indent="0">
              <a:buNone/>
              <a:defRPr sz="2300"/>
            </a:lvl8pPr>
            <a:lvl9pPr marL="4225317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07571" y="5367344"/>
            <a:ext cx="7063740" cy="804862"/>
          </a:xfrm>
        </p:spPr>
        <p:txBody>
          <a:bodyPr/>
          <a:lstStyle>
            <a:lvl1pPr marL="0" indent="0">
              <a:buNone/>
              <a:defRPr sz="1600"/>
            </a:lvl1pPr>
            <a:lvl2pPr marL="528164" indent="0">
              <a:buNone/>
              <a:defRPr sz="1400"/>
            </a:lvl2pPr>
            <a:lvl3pPr marL="1056329" indent="0">
              <a:buNone/>
              <a:defRPr sz="1200"/>
            </a:lvl3pPr>
            <a:lvl4pPr marL="1584493" indent="0">
              <a:buNone/>
              <a:defRPr sz="1100"/>
            </a:lvl4pPr>
            <a:lvl5pPr marL="2112658" indent="0">
              <a:buNone/>
              <a:defRPr sz="1100"/>
            </a:lvl5pPr>
            <a:lvl6pPr marL="2640824" indent="0">
              <a:buNone/>
              <a:defRPr sz="1100"/>
            </a:lvl6pPr>
            <a:lvl7pPr marL="3168988" indent="0">
              <a:buNone/>
              <a:defRPr sz="1100"/>
            </a:lvl7pPr>
            <a:lvl8pPr marL="3697155" indent="0">
              <a:buNone/>
              <a:defRPr sz="1100"/>
            </a:lvl8pPr>
            <a:lvl9pPr marL="4225317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58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1016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535393" y="274638"/>
            <a:ext cx="264890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88647" y="274638"/>
            <a:ext cx="775049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48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0021" y="4406944"/>
            <a:ext cx="1000696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30021" y="2906756"/>
            <a:ext cx="1000696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324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064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597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129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662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194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727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259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C83BCB4-47A0-448A-8CFE-13548BFAF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0662" y="6356396"/>
            <a:ext cx="2648903" cy="167895"/>
          </a:xfrm>
          <a:noFill/>
          <a:ln>
            <a:solidFill>
              <a:srgbClr val="110227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747E9E07-8AAA-432C-87CD-C6DDD9013A51}"/>
              </a:ext>
            </a:extLst>
          </p:cNvPr>
          <p:cNvSpPr/>
          <p:nvPr userDrawn="1"/>
        </p:nvSpPr>
        <p:spPr>
          <a:xfrm>
            <a:off x="2612" y="182012"/>
            <a:ext cx="261871" cy="639459"/>
          </a:xfrm>
          <a:prstGeom prst="rect">
            <a:avLst/>
          </a:prstGeom>
          <a:solidFill>
            <a:srgbClr val="A10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714" tIns="44357" rIns="88714" bIns="44357" rtlCol="0" anchor="ctr"/>
          <a:lstStyle/>
          <a:p>
            <a:pPr algn="ctr" defTabSz="1462831"/>
            <a:endParaRPr lang="ru-RU" sz="2900" dirty="0">
              <a:solidFill>
                <a:prstClr val="white"/>
              </a:solidFill>
            </a:endParaRPr>
          </a:p>
        </p:txBody>
      </p:sp>
      <p:sp>
        <p:nvSpPr>
          <p:cNvPr id="14" name="object 5">
            <a:extLst>
              <a:ext uri="{FF2B5EF4-FFF2-40B4-BE49-F238E27FC236}">
                <a16:creationId xmlns:a16="http://schemas.microsoft.com/office/drawing/2014/main" xmlns="" id="{6CC2319B-5CC7-4B4F-8B82-1F9EAF4FC6ED}"/>
              </a:ext>
            </a:extLst>
          </p:cNvPr>
          <p:cNvSpPr/>
          <p:nvPr userDrawn="1"/>
        </p:nvSpPr>
        <p:spPr>
          <a:xfrm>
            <a:off x="10916277" y="312128"/>
            <a:ext cx="531247" cy="418456"/>
          </a:xfrm>
          <a:custGeom>
            <a:avLst/>
            <a:gdLst/>
            <a:ahLst/>
            <a:cxnLst/>
            <a:rect l="l" t="t" r="r" b="b"/>
            <a:pathLst>
              <a:path w="501015" h="377190">
                <a:moveTo>
                  <a:pt x="354481" y="0"/>
                </a:moveTo>
                <a:lnTo>
                  <a:pt x="225427" y="0"/>
                </a:lnTo>
                <a:lnTo>
                  <a:pt x="225427" y="241678"/>
                </a:lnTo>
                <a:lnTo>
                  <a:pt x="218560" y="274490"/>
                </a:lnTo>
                <a:lnTo>
                  <a:pt x="199844" y="301316"/>
                </a:lnTo>
                <a:lnTo>
                  <a:pt x="172109" y="319420"/>
                </a:lnTo>
                <a:lnTo>
                  <a:pt x="138184" y="326063"/>
                </a:lnTo>
                <a:lnTo>
                  <a:pt x="133639" y="325948"/>
                </a:lnTo>
                <a:lnTo>
                  <a:pt x="101307" y="318155"/>
                </a:lnTo>
                <a:lnTo>
                  <a:pt x="75025" y="299849"/>
                </a:lnTo>
                <a:lnTo>
                  <a:pt x="57367" y="273525"/>
                </a:lnTo>
                <a:lnTo>
                  <a:pt x="50909" y="241678"/>
                </a:lnTo>
                <a:lnTo>
                  <a:pt x="50909" y="71306"/>
                </a:lnTo>
                <a:lnTo>
                  <a:pt x="52514" y="63366"/>
                </a:lnTo>
                <a:lnTo>
                  <a:pt x="56887" y="56871"/>
                </a:lnTo>
                <a:lnTo>
                  <a:pt x="63362" y="52487"/>
                </a:lnTo>
                <a:lnTo>
                  <a:pt x="71275" y="50878"/>
                </a:lnTo>
                <a:lnTo>
                  <a:pt x="121797" y="50878"/>
                </a:lnTo>
                <a:lnTo>
                  <a:pt x="131701" y="48882"/>
                </a:lnTo>
                <a:lnTo>
                  <a:pt x="139788" y="7447"/>
                </a:lnTo>
                <a:lnTo>
                  <a:pt x="121797" y="0"/>
                </a:lnTo>
                <a:lnTo>
                  <a:pt x="71275" y="0"/>
                </a:lnTo>
                <a:lnTo>
                  <a:pt x="43560" y="5611"/>
                </a:lnTo>
                <a:lnTo>
                  <a:pt x="20901" y="20905"/>
                </a:lnTo>
                <a:lnTo>
                  <a:pt x="5610" y="43573"/>
                </a:lnTo>
                <a:lnTo>
                  <a:pt x="0" y="71306"/>
                </a:lnTo>
                <a:lnTo>
                  <a:pt x="31" y="243542"/>
                </a:lnTo>
                <a:lnTo>
                  <a:pt x="7555" y="285727"/>
                </a:lnTo>
                <a:lnTo>
                  <a:pt x="27361" y="322351"/>
                </a:lnTo>
                <a:lnTo>
                  <a:pt x="57221" y="351224"/>
                </a:lnTo>
                <a:lnTo>
                  <a:pt x="94904" y="370154"/>
                </a:lnTo>
                <a:lnTo>
                  <a:pt x="138184" y="376951"/>
                </a:lnTo>
                <a:lnTo>
                  <a:pt x="181803" y="370042"/>
                </a:lnTo>
                <a:lnTo>
                  <a:pt x="219721" y="350812"/>
                </a:lnTo>
                <a:lnTo>
                  <a:pt x="249645" y="321510"/>
                </a:lnTo>
                <a:lnTo>
                  <a:pt x="269282" y="284383"/>
                </a:lnTo>
                <a:lnTo>
                  <a:pt x="276337" y="241678"/>
                </a:lnTo>
                <a:lnTo>
                  <a:pt x="276337" y="50878"/>
                </a:lnTo>
                <a:lnTo>
                  <a:pt x="355978" y="50972"/>
                </a:lnTo>
                <a:lnTo>
                  <a:pt x="378101" y="56128"/>
                </a:lnTo>
                <a:lnTo>
                  <a:pt x="396133" y="69154"/>
                </a:lnTo>
                <a:lnTo>
                  <a:pt x="408273" y="88181"/>
                </a:lnTo>
                <a:lnTo>
                  <a:pt x="412720" y="111336"/>
                </a:lnTo>
                <a:lnTo>
                  <a:pt x="412720" y="115431"/>
                </a:lnTo>
                <a:lnTo>
                  <a:pt x="412322" y="119399"/>
                </a:lnTo>
                <a:lnTo>
                  <a:pt x="410092" y="131252"/>
                </a:lnTo>
                <a:lnTo>
                  <a:pt x="406971" y="138686"/>
                </a:lnTo>
                <a:lnTo>
                  <a:pt x="402699" y="145231"/>
                </a:lnTo>
                <a:lnTo>
                  <a:pt x="398775" y="154326"/>
                </a:lnTo>
                <a:lnTo>
                  <a:pt x="398456" y="163149"/>
                </a:lnTo>
                <a:lnTo>
                  <a:pt x="401769" y="170978"/>
                </a:lnTo>
                <a:lnTo>
                  <a:pt x="408741" y="177094"/>
                </a:lnTo>
                <a:lnTo>
                  <a:pt x="414211" y="180368"/>
                </a:lnTo>
                <a:lnTo>
                  <a:pt x="419402" y="184082"/>
                </a:lnTo>
                <a:lnTo>
                  <a:pt x="444287" y="217359"/>
                </a:lnTo>
                <a:lnTo>
                  <a:pt x="449944" y="247175"/>
                </a:lnTo>
                <a:lnTo>
                  <a:pt x="444694" y="275927"/>
                </a:lnTo>
                <a:lnTo>
                  <a:pt x="430285" y="299964"/>
                </a:lnTo>
                <a:lnTo>
                  <a:pt x="408730" y="317209"/>
                </a:lnTo>
                <a:lnTo>
                  <a:pt x="382040" y="325581"/>
                </a:lnTo>
                <a:lnTo>
                  <a:pt x="376522" y="326031"/>
                </a:lnTo>
                <a:lnTo>
                  <a:pt x="291415" y="326031"/>
                </a:lnTo>
                <a:lnTo>
                  <a:pt x="281527" y="328036"/>
                </a:lnTo>
                <a:lnTo>
                  <a:pt x="273445" y="333500"/>
                </a:lnTo>
                <a:lnTo>
                  <a:pt x="267992" y="341598"/>
                </a:lnTo>
                <a:lnTo>
                  <a:pt x="265991" y="351507"/>
                </a:lnTo>
                <a:lnTo>
                  <a:pt x="267992" y="361415"/>
                </a:lnTo>
                <a:lnTo>
                  <a:pt x="273445" y="369503"/>
                </a:lnTo>
                <a:lnTo>
                  <a:pt x="281527" y="374953"/>
                </a:lnTo>
                <a:lnTo>
                  <a:pt x="291415" y="376951"/>
                </a:lnTo>
                <a:lnTo>
                  <a:pt x="373695" y="376951"/>
                </a:lnTo>
                <a:lnTo>
                  <a:pt x="423118" y="366732"/>
                </a:lnTo>
                <a:lnTo>
                  <a:pt x="463530" y="338886"/>
                </a:lnTo>
                <a:lnTo>
                  <a:pt x="490803" y="297628"/>
                </a:lnTo>
                <a:lnTo>
                  <a:pt x="500811" y="247175"/>
                </a:lnTo>
                <a:lnTo>
                  <a:pt x="500801" y="245594"/>
                </a:lnTo>
                <a:lnTo>
                  <a:pt x="497501" y="217675"/>
                </a:lnTo>
                <a:lnTo>
                  <a:pt x="488677" y="191882"/>
                </a:lnTo>
                <a:lnTo>
                  <a:pt x="474978" y="168868"/>
                </a:lnTo>
                <a:lnTo>
                  <a:pt x="457054" y="149283"/>
                </a:lnTo>
                <a:lnTo>
                  <a:pt x="459888" y="140241"/>
                </a:lnTo>
                <a:lnTo>
                  <a:pt x="461947" y="130875"/>
                </a:lnTo>
                <a:lnTo>
                  <a:pt x="463204" y="121227"/>
                </a:lnTo>
                <a:lnTo>
                  <a:pt x="463629" y="111336"/>
                </a:lnTo>
                <a:lnTo>
                  <a:pt x="463629" y="104227"/>
                </a:lnTo>
                <a:lnTo>
                  <a:pt x="448352" y="54647"/>
                </a:lnTo>
                <a:lnTo>
                  <a:pt x="392321" y="6906"/>
                </a:lnTo>
                <a:lnTo>
                  <a:pt x="354481" y="0"/>
                </a:lnTo>
                <a:close/>
              </a:path>
            </a:pathLst>
          </a:custGeom>
          <a:solidFill>
            <a:srgbClr val="A10245"/>
          </a:solidFill>
        </p:spPr>
        <p:txBody>
          <a:bodyPr wrap="square" lIns="0" tIns="0" rIns="0" bIns="0" rtlCol="0"/>
          <a:lstStyle/>
          <a:p>
            <a:pPr defTabSz="1056329"/>
            <a:endParaRPr sz="17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4509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5696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82968" y="2125986"/>
            <a:ext cx="10006966" cy="800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765935" y="3840519"/>
            <a:ext cx="824103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02786" y="6377953"/>
            <a:ext cx="3767328" cy="2799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88680" y="6377953"/>
            <a:ext cx="2707767" cy="2799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76530" y="6377953"/>
            <a:ext cx="2707767" cy="2799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9779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36889" y="2922348"/>
            <a:ext cx="10299124" cy="485254"/>
          </a:xfrm>
        </p:spPr>
        <p:txBody>
          <a:bodyPr lIns="0" tIns="0" rIns="0" bIns="0"/>
          <a:lstStyle>
            <a:lvl1pPr>
              <a:defRPr sz="3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02786" y="6377953"/>
            <a:ext cx="3767328" cy="2799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88680" y="6377953"/>
            <a:ext cx="2707767" cy="2799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76530" y="6377953"/>
            <a:ext cx="2707767" cy="2799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2815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36889" y="2922348"/>
            <a:ext cx="10299124" cy="485254"/>
          </a:xfrm>
        </p:spPr>
        <p:txBody>
          <a:bodyPr lIns="0" tIns="0" rIns="0" bIns="0"/>
          <a:lstStyle>
            <a:lvl1pPr>
              <a:defRPr sz="3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88645" y="1577387"/>
            <a:ext cx="512121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063049" y="1577387"/>
            <a:ext cx="512121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002786" y="6377953"/>
            <a:ext cx="3767328" cy="2799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588680" y="6377953"/>
            <a:ext cx="2707767" cy="2799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8476530" y="6377953"/>
            <a:ext cx="2707767" cy="2799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0233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36889" y="2922348"/>
            <a:ext cx="10299124" cy="485254"/>
          </a:xfrm>
        </p:spPr>
        <p:txBody>
          <a:bodyPr lIns="0" tIns="0" rIns="0" bIns="0"/>
          <a:lstStyle>
            <a:lvl1pPr>
              <a:defRPr sz="3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002786" y="6377953"/>
            <a:ext cx="3767328" cy="2799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588680" y="6377953"/>
            <a:ext cx="2707767" cy="2799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476530" y="6377953"/>
            <a:ext cx="2707767" cy="2799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934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002786" y="6377953"/>
            <a:ext cx="3767328" cy="2799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588680" y="6377953"/>
            <a:ext cx="2707767" cy="2799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8476530" y="6377953"/>
            <a:ext cx="2707767" cy="2799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4090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 и текст (горизонтальный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3308" y="569534"/>
            <a:ext cx="10429191" cy="43859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b="1">
                <a:solidFill>
                  <a:srgbClr val="00B0F0"/>
                </a:solidFill>
                <a:latin typeface="Verdan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10710319" y="6241866"/>
            <a:ext cx="456257" cy="186636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 b="1">
                <a:solidFill>
                  <a:srgbClr val="00B0F0"/>
                </a:solidFill>
                <a:latin typeface="Verdana" pitchFamily="34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1"/>
          </p:nvPr>
        </p:nvSpPr>
        <p:spPr>
          <a:xfrm>
            <a:off x="733273" y="1606245"/>
            <a:ext cx="10429752" cy="348640"/>
          </a:xfrm>
          <a:prstGeom prst="rect">
            <a:avLst/>
          </a:prstGeom>
        </p:spPr>
        <p:txBody>
          <a:bodyPr lIns="70933" tIns="35474" rIns="70933" bIns="35474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9" name="Содержимое 2"/>
          <p:cNvSpPr>
            <a:spLocks noGrp="1"/>
          </p:cNvSpPr>
          <p:nvPr>
            <p:ph idx="13"/>
          </p:nvPr>
        </p:nvSpPr>
        <p:spPr>
          <a:xfrm>
            <a:off x="733273" y="3834048"/>
            <a:ext cx="10429752" cy="846386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100">
                <a:latin typeface="Verdana" pitchFamily="34" charset="0"/>
              </a:defRPr>
            </a:lvl1pPr>
            <a:lvl2pPr algn="l">
              <a:defRPr sz="1100">
                <a:latin typeface="Verdana" pitchFamily="34" charset="0"/>
              </a:defRPr>
            </a:lvl2pPr>
            <a:lvl3pPr algn="l">
              <a:defRPr sz="1100">
                <a:latin typeface="Verdana" pitchFamily="34" charset="0"/>
              </a:defRPr>
            </a:lvl3pPr>
            <a:lvl4pPr algn="l">
              <a:defRPr sz="1100">
                <a:latin typeface="Verdana" pitchFamily="34" charset="0"/>
              </a:defRPr>
            </a:lvl4pPr>
            <a:lvl5pPr algn="l">
              <a:defRPr sz="1100">
                <a:latin typeface="Verdana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6"/>
          <p:cNvSpPr>
            <a:spLocks noGrp="1"/>
          </p:cNvSpPr>
          <p:nvPr>
            <p:ph type="dt" sz="half" idx="2"/>
          </p:nvPr>
        </p:nvSpPr>
        <p:spPr>
          <a:xfrm>
            <a:off x="9276179" y="6221643"/>
            <a:ext cx="1303739" cy="18663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11.11.2024</a:t>
            </a:fld>
            <a:endParaRPr lang="ru-RU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1416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C83BCB4-47A0-448A-8CFE-13548BFAF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0659" y="6356364"/>
            <a:ext cx="2648903" cy="279954"/>
          </a:xfrm>
          <a:noFill/>
          <a:ln>
            <a:solidFill>
              <a:srgbClr val="110227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747E9E07-8AAA-432C-87CD-C6DDD9013A51}"/>
              </a:ext>
            </a:extLst>
          </p:cNvPr>
          <p:cNvSpPr/>
          <p:nvPr userDrawn="1"/>
        </p:nvSpPr>
        <p:spPr>
          <a:xfrm>
            <a:off x="2612" y="182009"/>
            <a:ext cx="261871" cy="639459"/>
          </a:xfrm>
          <a:prstGeom prst="rect">
            <a:avLst/>
          </a:prstGeom>
          <a:solidFill>
            <a:srgbClr val="A10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825" tIns="26917" rIns="53825" bIns="26917" rtlCol="0" anchor="ctr"/>
          <a:lstStyle/>
          <a:p>
            <a:pPr algn="ctr" defTabSz="1463713"/>
            <a:endParaRPr lang="ru-RU" sz="2900" dirty="0">
              <a:solidFill>
                <a:prstClr val="white"/>
              </a:solidFill>
            </a:endParaRPr>
          </a:p>
        </p:txBody>
      </p:sp>
      <p:sp>
        <p:nvSpPr>
          <p:cNvPr id="14" name="object 5">
            <a:extLst>
              <a:ext uri="{FF2B5EF4-FFF2-40B4-BE49-F238E27FC236}">
                <a16:creationId xmlns="" xmlns:a16="http://schemas.microsoft.com/office/drawing/2014/main" id="{6CC2319B-5CC7-4B4F-8B82-1F9EAF4FC6ED}"/>
              </a:ext>
            </a:extLst>
          </p:cNvPr>
          <p:cNvSpPr/>
          <p:nvPr userDrawn="1"/>
        </p:nvSpPr>
        <p:spPr>
          <a:xfrm>
            <a:off x="10916280" y="312128"/>
            <a:ext cx="531247" cy="418456"/>
          </a:xfrm>
          <a:custGeom>
            <a:avLst/>
            <a:gdLst/>
            <a:ahLst/>
            <a:cxnLst/>
            <a:rect l="l" t="t" r="r" b="b"/>
            <a:pathLst>
              <a:path w="501015" h="377190">
                <a:moveTo>
                  <a:pt x="354481" y="0"/>
                </a:moveTo>
                <a:lnTo>
                  <a:pt x="225427" y="0"/>
                </a:lnTo>
                <a:lnTo>
                  <a:pt x="225427" y="241678"/>
                </a:lnTo>
                <a:lnTo>
                  <a:pt x="218560" y="274490"/>
                </a:lnTo>
                <a:lnTo>
                  <a:pt x="199844" y="301316"/>
                </a:lnTo>
                <a:lnTo>
                  <a:pt x="172109" y="319420"/>
                </a:lnTo>
                <a:lnTo>
                  <a:pt x="138184" y="326063"/>
                </a:lnTo>
                <a:lnTo>
                  <a:pt x="133639" y="325948"/>
                </a:lnTo>
                <a:lnTo>
                  <a:pt x="101307" y="318155"/>
                </a:lnTo>
                <a:lnTo>
                  <a:pt x="75025" y="299849"/>
                </a:lnTo>
                <a:lnTo>
                  <a:pt x="57367" y="273525"/>
                </a:lnTo>
                <a:lnTo>
                  <a:pt x="50909" y="241678"/>
                </a:lnTo>
                <a:lnTo>
                  <a:pt x="50909" y="71306"/>
                </a:lnTo>
                <a:lnTo>
                  <a:pt x="52514" y="63366"/>
                </a:lnTo>
                <a:lnTo>
                  <a:pt x="56887" y="56871"/>
                </a:lnTo>
                <a:lnTo>
                  <a:pt x="63362" y="52487"/>
                </a:lnTo>
                <a:lnTo>
                  <a:pt x="71275" y="50878"/>
                </a:lnTo>
                <a:lnTo>
                  <a:pt x="121797" y="50878"/>
                </a:lnTo>
                <a:lnTo>
                  <a:pt x="131701" y="48882"/>
                </a:lnTo>
                <a:lnTo>
                  <a:pt x="139788" y="7447"/>
                </a:lnTo>
                <a:lnTo>
                  <a:pt x="121797" y="0"/>
                </a:lnTo>
                <a:lnTo>
                  <a:pt x="71275" y="0"/>
                </a:lnTo>
                <a:lnTo>
                  <a:pt x="43560" y="5611"/>
                </a:lnTo>
                <a:lnTo>
                  <a:pt x="20901" y="20905"/>
                </a:lnTo>
                <a:lnTo>
                  <a:pt x="5610" y="43573"/>
                </a:lnTo>
                <a:lnTo>
                  <a:pt x="0" y="71306"/>
                </a:lnTo>
                <a:lnTo>
                  <a:pt x="31" y="243542"/>
                </a:lnTo>
                <a:lnTo>
                  <a:pt x="7555" y="285727"/>
                </a:lnTo>
                <a:lnTo>
                  <a:pt x="27361" y="322351"/>
                </a:lnTo>
                <a:lnTo>
                  <a:pt x="57221" y="351224"/>
                </a:lnTo>
                <a:lnTo>
                  <a:pt x="94904" y="370154"/>
                </a:lnTo>
                <a:lnTo>
                  <a:pt x="138184" y="376951"/>
                </a:lnTo>
                <a:lnTo>
                  <a:pt x="181803" y="370042"/>
                </a:lnTo>
                <a:lnTo>
                  <a:pt x="219721" y="350812"/>
                </a:lnTo>
                <a:lnTo>
                  <a:pt x="249645" y="321510"/>
                </a:lnTo>
                <a:lnTo>
                  <a:pt x="269282" y="284383"/>
                </a:lnTo>
                <a:lnTo>
                  <a:pt x="276337" y="241678"/>
                </a:lnTo>
                <a:lnTo>
                  <a:pt x="276337" y="50878"/>
                </a:lnTo>
                <a:lnTo>
                  <a:pt x="355978" y="50972"/>
                </a:lnTo>
                <a:lnTo>
                  <a:pt x="378101" y="56128"/>
                </a:lnTo>
                <a:lnTo>
                  <a:pt x="396133" y="69154"/>
                </a:lnTo>
                <a:lnTo>
                  <a:pt x="408273" y="88181"/>
                </a:lnTo>
                <a:lnTo>
                  <a:pt x="412720" y="111336"/>
                </a:lnTo>
                <a:lnTo>
                  <a:pt x="412720" y="115431"/>
                </a:lnTo>
                <a:lnTo>
                  <a:pt x="412322" y="119399"/>
                </a:lnTo>
                <a:lnTo>
                  <a:pt x="410092" y="131252"/>
                </a:lnTo>
                <a:lnTo>
                  <a:pt x="406971" y="138686"/>
                </a:lnTo>
                <a:lnTo>
                  <a:pt x="402699" y="145231"/>
                </a:lnTo>
                <a:lnTo>
                  <a:pt x="398775" y="154326"/>
                </a:lnTo>
                <a:lnTo>
                  <a:pt x="398456" y="163149"/>
                </a:lnTo>
                <a:lnTo>
                  <a:pt x="401769" y="170978"/>
                </a:lnTo>
                <a:lnTo>
                  <a:pt x="408741" y="177094"/>
                </a:lnTo>
                <a:lnTo>
                  <a:pt x="414211" y="180368"/>
                </a:lnTo>
                <a:lnTo>
                  <a:pt x="419402" y="184082"/>
                </a:lnTo>
                <a:lnTo>
                  <a:pt x="444287" y="217359"/>
                </a:lnTo>
                <a:lnTo>
                  <a:pt x="449944" y="247175"/>
                </a:lnTo>
                <a:lnTo>
                  <a:pt x="444694" y="275927"/>
                </a:lnTo>
                <a:lnTo>
                  <a:pt x="430285" y="299964"/>
                </a:lnTo>
                <a:lnTo>
                  <a:pt x="408730" y="317209"/>
                </a:lnTo>
                <a:lnTo>
                  <a:pt x="382040" y="325581"/>
                </a:lnTo>
                <a:lnTo>
                  <a:pt x="376522" y="326031"/>
                </a:lnTo>
                <a:lnTo>
                  <a:pt x="291415" y="326031"/>
                </a:lnTo>
                <a:lnTo>
                  <a:pt x="281527" y="328036"/>
                </a:lnTo>
                <a:lnTo>
                  <a:pt x="273445" y="333500"/>
                </a:lnTo>
                <a:lnTo>
                  <a:pt x="267992" y="341598"/>
                </a:lnTo>
                <a:lnTo>
                  <a:pt x="265991" y="351507"/>
                </a:lnTo>
                <a:lnTo>
                  <a:pt x="267992" y="361415"/>
                </a:lnTo>
                <a:lnTo>
                  <a:pt x="273445" y="369503"/>
                </a:lnTo>
                <a:lnTo>
                  <a:pt x="281527" y="374953"/>
                </a:lnTo>
                <a:lnTo>
                  <a:pt x="291415" y="376951"/>
                </a:lnTo>
                <a:lnTo>
                  <a:pt x="373695" y="376951"/>
                </a:lnTo>
                <a:lnTo>
                  <a:pt x="423118" y="366732"/>
                </a:lnTo>
                <a:lnTo>
                  <a:pt x="463530" y="338886"/>
                </a:lnTo>
                <a:lnTo>
                  <a:pt x="490803" y="297628"/>
                </a:lnTo>
                <a:lnTo>
                  <a:pt x="500811" y="247175"/>
                </a:lnTo>
                <a:lnTo>
                  <a:pt x="500801" y="245594"/>
                </a:lnTo>
                <a:lnTo>
                  <a:pt x="497501" y="217675"/>
                </a:lnTo>
                <a:lnTo>
                  <a:pt x="488677" y="191882"/>
                </a:lnTo>
                <a:lnTo>
                  <a:pt x="474978" y="168868"/>
                </a:lnTo>
                <a:lnTo>
                  <a:pt x="457054" y="149283"/>
                </a:lnTo>
                <a:lnTo>
                  <a:pt x="459888" y="140241"/>
                </a:lnTo>
                <a:lnTo>
                  <a:pt x="461947" y="130875"/>
                </a:lnTo>
                <a:lnTo>
                  <a:pt x="463204" y="121227"/>
                </a:lnTo>
                <a:lnTo>
                  <a:pt x="463629" y="111336"/>
                </a:lnTo>
                <a:lnTo>
                  <a:pt x="463629" y="104227"/>
                </a:lnTo>
                <a:lnTo>
                  <a:pt x="448352" y="54647"/>
                </a:lnTo>
                <a:lnTo>
                  <a:pt x="392321" y="6906"/>
                </a:lnTo>
                <a:lnTo>
                  <a:pt x="354481" y="0"/>
                </a:lnTo>
                <a:close/>
              </a:path>
            </a:pathLst>
          </a:custGeom>
          <a:solidFill>
            <a:srgbClr val="A10245"/>
          </a:solidFill>
        </p:spPr>
        <p:txBody>
          <a:bodyPr wrap="square" lIns="0" tIns="0" rIns="0" bIns="0" rtlCol="0"/>
          <a:lstStyle/>
          <a:p>
            <a:pPr defTabSz="538419"/>
            <a:endParaRPr sz="17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142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82968" y="2125986"/>
            <a:ext cx="10006966" cy="800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765935" y="3840514"/>
            <a:ext cx="824103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02786" y="6377953"/>
            <a:ext cx="3767328" cy="2799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88675" y="6377953"/>
            <a:ext cx="2707767" cy="2799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76525" y="6377953"/>
            <a:ext cx="2707767" cy="2799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3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88645" y="1600203"/>
            <a:ext cx="51996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84557" y="1600203"/>
            <a:ext cx="51996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36889" y="2922348"/>
            <a:ext cx="10299124" cy="485254"/>
          </a:xfrm>
        </p:spPr>
        <p:txBody>
          <a:bodyPr lIns="0" tIns="0" rIns="0" bIns="0"/>
          <a:lstStyle>
            <a:lvl1pPr>
              <a:defRPr sz="3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02786" y="6377953"/>
            <a:ext cx="3767328" cy="2799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88675" y="6377953"/>
            <a:ext cx="2707767" cy="2799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76525" y="6377953"/>
            <a:ext cx="2707767" cy="2799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22957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36889" y="2922348"/>
            <a:ext cx="10299124" cy="485254"/>
          </a:xfrm>
        </p:spPr>
        <p:txBody>
          <a:bodyPr lIns="0" tIns="0" rIns="0" bIns="0"/>
          <a:lstStyle>
            <a:lvl1pPr>
              <a:defRPr sz="3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88645" y="1577382"/>
            <a:ext cx="512121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063049" y="1577382"/>
            <a:ext cx="512121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002786" y="6377953"/>
            <a:ext cx="3767328" cy="2799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588675" y="6377953"/>
            <a:ext cx="2707767" cy="2799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8476525" y="6377953"/>
            <a:ext cx="2707767" cy="2799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4935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36889" y="2922348"/>
            <a:ext cx="10299124" cy="485254"/>
          </a:xfrm>
        </p:spPr>
        <p:txBody>
          <a:bodyPr lIns="0" tIns="0" rIns="0" bIns="0"/>
          <a:lstStyle>
            <a:lvl1pPr>
              <a:defRPr sz="3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002786" y="6377953"/>
            <a:ext cx="3767328" cy="2799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588675" y="6377953"/>
            <a:ext cx="2707767" cy="2799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476525" y="6377953"/>
            <a:ext cx="2707767" cy="2799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4779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002786" y="6377953"/>
            <a:ext cx="3767328" cy="2799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588675" y="6377953"/>
            <a:ext cx="2707767" cy="2799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8476525" y="6377953"/>
            <a:ext cx="2707767" cy="2799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75241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 и текст (горизонтальный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3303" y="569534"/>
            <a:ext cx="10429191" cy="43859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b="1">
                <a:solidFill>
                  <a:srgbClr val="00B0F0"/>
                </a:solidFill>
                <a:latin typeface="Verdan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10710314" y="6241866"/>
            <a:ext cx="456257" cy="186636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 b="1">
                <a:solidFill>
                  <a:srgbClr val="00B0F0"/>
                </a:solidFill>
                <a:latin typeface="Verdana" pitchFamily="34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1"/>
          </p:nvPr>
        </p:nvSpPr>
        <p:spPr>
          <a:xfrm>
            <a:off x="733273" y="1606244"/>
            <a:ext cx="10429752" cy="348710"/>
          </a:xfrm>
          <a:prstGeom prst="rect">
            <a:avLst/>
          </a:prstGeom>
        </p:spPr>
        <p:txBody>
          <a:bodyPr lIns="71005" tIns="35509" rIns="71005" bIns="35509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9" name="Содержимое 2"/>
          <p:cNvSpPr>
            <a:spLocks noGrp="1"/>
          </p:cNvSpPr>
          <p:nvPr>
            <p:ph idx="13"/>
          </p:nvPr>
        </p:nvSpPr>
        <p:spPr>
          <a:xfrm>
            <a:off x="733273" y="3834048"/>
            <a:ext cx="10429752" cy="846386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100">
                <a:latin typeface="Verdana" pitchFamily="34" charset="0"/>
              </a:defRPr>
            </a:lvl1pPr>
            <a:lvl2pPr algn="l">
              <a:defRPr sz="1100">
                <a:latin typeface="Verdana" pitchFamily="34" charset="0"/>
              </a:defRPr>
            </a:lvl2pPr>
            <a:lvl3pPr algn="l">
              <a:defRPr sz="1100">
                <a:latin typeface="Verdana" pitchFamily="34" charset="0"/>
              </a:defRPr>
            </a:lvl3pPr>
            <a:lvl4pPr algn="l">
              <a:defRPr sz="1100">
                <a:latin typeface="Verdana" pitchFamily="34" charset="0"/>
              </a:defRPr>
            </a:lvl4pPr>
            <a:lvl5pPr algn="l">
              <a:defRPr sz="1100">
                <a:latin typeface="Verdana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6"/>
          <p:cNvSpPr>
            <a:spLocks noGrp="1"/>
          </p:cNvSpPr>
          <p:nvPr>
            <p:ph type="dt" sz="half" idx="2"/>
          </p:nvPr>
        </p:nvSpPr>
        <p:spPr>
          <a:xfrm>
            <a:off x="9276179" y="6221643"/>
            <a:ext cx="1303739" cy="18663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11.11.2024</a:t>
            </a:fld>
            <a:endParaRPr lang="ru-RU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5277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C83BCB4-47A0-448A-8CFE-13548BFAF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0654" y="6356364"/>
            <a:ext cx="2648903" cy="279954"/>
          </a:xfrm>
          <a:noFill/>
          <a:ln>
            <a:solidFill>
              <a:srgbClr val="110227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747E9E07-8AAA-432C-87CD-C6DDD9013A51}"/>
              </a:ext>
            </a:extLst>
          </p:cNvPr>
          <p:cNvSpPr/>
          <p:nvPr userDrawn="1"/>
        </p:nvSpPr>
        <p:spPr>
          <a:xfrm>
            <a:off x="2612" y="182004"/>
            <a:ext cx="261871" cy="639459"/>
          </a:xfrm>
          <a:prstGeom prst="rect">
            <a:avLst/>
          </a:prstGeom>
          <a:solidFill>
            <a:srgbClr val="A10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3880" tIns="26944" rIns="53880" bIns="26944" rtlCol="0" anchor="ctr"/>
          <a:lstStyle/>
          <a:p>
            <a:pPr algn="ctr" defTabSz="1465193"/>
            <a:endParaRPr lang="ru-RU" sz="2900" dirty="0">
              <a:solidFill>
                <a:prstClr val="white"/>
              </a:solidFill>
            </a:endParaRPr>
          </a:p>
        </p:txBody>
      </p:sp>
      <p:sp>
        <p:nvSpPr>
          <p:cNvPr id="14" name="object 5">
            <a:extLst>
              <a:ext uri="{FF2B5EF4-FFF2-40B4-BE49-F238E27FC236}">
                <a16:creationId xmlns="" xmlns:a16="http://schemas.microsoft.com/office/drawing/2014/main" id="{6CC2319B-5CC7-4B4F-8B82-1F9EAF4FC6ED}"/>
              </a:ext>
            </a:extLst>
          </p:cNvPr>
          <p:cNvSpPr/>
          <p:nvPr userDrawn="1"/>
        </p:nvSpPr>
        <p:spPr>
          <a:xfrm>
            <a:off x="10916275" y="312128"/>
            <a:ext cx="531247" cy="418456"/>
          </a:xfrm>
          <a:custGeom>
            <a:avLst/>
            <a:gdLst/>
            <a:ahLst/>
            <a:cxnLst/>
            <a:rect l="l" t="t" r="r" b="b"/>
            <a:pathLst>
              <a:path w="501015" h="377190">
                <a:moveTo>
                  <a:pt x="354481" y="0"/>
                </a:moveTo>
                <a:lnTo>
                  <a:pt x="225427" y="0"/>
                </a:lnTo>
                <a:lnTo>
                  <a:pt x="225427" y="241678"/>
                </a:lnTo>
                <a:lnTo>
                  <a:pt x="218560" y="274490"/>
                </a:lnTo>
                <a:lnTo>
                  <a:pt x="199844" y="301316"/>
                </a:lnTo>
                <a:lnTo>
                  <a:pt x="172109" y="319420"/>
                </a:lnTo>
                <a:lnTo>
                  <a:pt x="138184" y="326063"/>
                </a:lnTo>
                <a:lnTo>
                  <a:pt x="133639" y="325948"/>
                </a:lnTo>
                <a:lnTo>
                  <a:pt x="101307" y="318155"/>
                </a:lnTo>
                <a:lnTo>
                  <a:pt x="75025" y="299849"/>
                </a:lnTo>
                <a:lnTo>
                  <a:pt x="57367" y="273525"/>
                </a:lnTo>
                <a:lnTo>
                  <a:pt x="50909" y="241678"/>
                </a:lnTo>
                <a:lnTo>
                  <a:pt x="50909" y="71306"/>
                </a:lnTo>
                <a:lnTo>
                  <a:pt x="52514" y="63366"/>
                </a:lnTo>
                <a:lnTo>
                  <a:pt x="56887" y="56871"/>
                </a:lnTo>
                <a:lnTo>
                  <a:pt x="63362" y="52487"/>
                </a:lnTo>
                <a:lnTo>
                  <a:pt x="71275" y="50878"/>
                </a:lnTo>
                <a:lnTo>
                  <a:pt x="121797" y="50878"/>
                </a:lnTo>
                <a:lnTo>
                  <a:pt x="131701" y="48882"/>
                </a:lnTo>
                <a:lnTo>
                  <a:pt x="139788" y="7447"/>
                </a:lnTo>
                <a:lnTo>
                  <a:pt x="121797" y="0"/>
                </a:lnTo>
                <a:lnTo>
                  <a:pt x="71275" y="0"/>
                </a:lnTo>
                <a:lnTo>
                  <a:pt x="43560" y="5611"/>
                </a:lnTo>
                <a:lnTo>
                  <a:pt x="20901" y="20905"/>
                </a:lnTo>
                <a:lnTo>
                  <a:pt x="5610" y="43573"/>
                </a:lnTo>
                <a:lnTo>
                  <a:pt x="0" y="71306"/>
                </a:lnTo>
                <a:lnTo>
                  <a:pt x="31" y="243542"/>
                </a:lnTo>
                <a:lnTo>
                  <a:pt x="7555" y="285727"/>
                </a:lnTo>
                <a:lnTo>
                  <a:pt x="27361" y="322351"/>
                </a:lnTo>
                <a:lnTo>
                  <a:pt x="57221" y="351224"/>
                </a:lnTo>
                <a:lnTo>
                  <a:pt x="94904" y="370154"/>
                </a:lnTo>
                <a:lnTo>
                  <a:pt x="138184" y="376951"/>
                </a:lnTo>
                <a:lnTo>
                  <a:pt x="181803" y="370042"/>
                </a:lnTo>
                <a:lnTo>
                  <a:pt x="219721" y="350812"/>
                </a:lnTo>
                <a:lnTo>
                  <a:pt x="249645" y="321510"/>
                </a:lnTo>
                <a:lnTo>
                  <a:pt x="269282" y="284383"/>
                </a:lnTo>
                <a:lnTo>
                  <a:pt x="276337" y="241678"/>
                </a:lnTo>
                <a:lnTo>
                  <a:pt x="276337" y="50878"/>
                </a:lnTo>
                <a:lnTo>
                  <a:pt x="355978" y="50972"/>
                </a:lnTo>
                <a:lnTo>
                  <a:pt x="378101" y="56128"/>
                </a:lnTo>
                <a:lnTo>
                  <a:pt x="396133" y="69154"/>
                </a:lnTo>
                <a:lnTo>
                  <a:pt x="408273" y="88181"/>
                </a:lnTo>
                <a:lnTo>
                  <a:pt x="412720" y="111336"/>
                </a:lnTo>
                <a:lnTo>
                  <a:pt x="412720" y="115431"/>
                </a:lnTo>
                <a:lnTo>
                  <a:pt x="412322" y="119399"/>
                </a:lnTo>
                <a:lnTo>
                  <a:pt x="410092" y="131252"/>
                </a:lnTo>
                <a:lnTo>
                  <a:pt x="406971" y="138686"/>
                </a:lnTo>
                <a:lnTo>
                  <a:pt x="402699" y="145231"/>
                </a:lnTo>
                <a:lnTo>
                  <a:pt x="398775" y="154326"/>
                </a:lnTo>
                <a:lnTo>
                  <a:pt x="398456" y="163149"/>
                </a:lnTo>
                <a:lnTo>
                  <a:pt x="401769" y="170978"/>
                </a:lnTo>
                <a:lnTo>
                  <a:pt x="408741" y="177094"/>
                </a:lnTo>
                <a:lnTo>
                  <a:pt x="414211" y="180368"/>
                </a:lnTo>
                <a:lnTo>
                  <a:pt x="419402" y="184082"/>
                </a:lnTo>
                <a:lnTo>
                  <a:pt x="444287" y="217359"/>
                </a:lnTo>
                <a:lnTo>
                  <a:pt x="449944" y="247175"/>
                </a:lnTo>
                <a:lnTo>
                  <a:pt x="444694" y="275927"/>
                </a:lnTo>
                <a:lnTo>
                  <a:pt x="430285" y="299964"/>
                </a:lnTo>
                <a:lnTo>
                  <a:pt x="408730" y="317209"/>
                </a:lnTo>
                <a:lnTo>
                  <a:pt x="382040" y="325581"/>
                </a:lnTo>
                <a:lnTo>
                  <a:pt x="376522" y="326031"/>
                </a:lnTo>
                <a:lnTo>
                  <a:pt x="291415" y="326031"/>
                </a:lnTo>
                <a:lnTo>
                  <a:pt x="281527" y="328036"/>
                </a:lnTo>
                <a:lnTo>
                  <a:pt x="273445" y="333500"/>
                </a:lnTo>
                <a:lnTo>
                  <a:pt x="267992" y="341598"/>
                </a:lnTo>
                <a:lnTo>
                  <a:pt x="265991" y="351507"/>
                </a:lnTo>
                <a:lnTo>
                  <a:pt x="267992" y="361415"/>
                </a:lnTo>
                <a:lnTo>
                  <a:pt x="273445" y="369503"/>
                </a:lnTo>
                <a:lnTo>
                  <a:pt x="281527" y="374953"/>
                </a:lnTo>
                <a:lnTo>
                  <a:pt x="291415" y="376951"/>
                </a:lnTo>
                <a:lnTo>
                  <a:pt x="373695" y="376951"/>
                </a:lnTo>
                <a:lnTo>
                  <a:pt x="423118" y="366732"/>
                </a:lnTo>
                <a:lnTo>
                  <a:pt x="463530" y="338886"/>
                </a:lnTo>
                <a:lnTo>
                  <a:pt x="490803" y="297628"/>
                </a:lnTo>
                <a:lnTo>
                  <a:pt x="500811" y="247175"/>
                </a:lnTo>
                <a:lnTo>
                  <a:pt x="500801" y="245594"/>
                </a:lnTo>
                <a:lnTo>
                  <a:pt x="497501" y="217675"/>
                </a:lnTo>
                <a:lnTo>
                  <a:pt x="488677" y="191882"/>
                </a:lnTo>
                <a:lnTo>
                  <a:pt x="474978" y="168868"/>
                </a:lnTo>
                <a:lnTo>
                  <a:pt x="457054" y="149283"/>
                </a:lnTo>
                <a:lnTo>
                  <a:pt x="459888" y="140241"/>
                </a:lnTo>
                <a:lnTo>
                  <a:pt x="461947" y="130875"/>
                </a:lnTo>
                <a:lnTo>
                  <a:pt x="463204" y="121227"/>
                </a:lnTo>
                <a:lnTo>
                  <a:pt x="463629" y="111336"/>
                </a:lnTo>
                <a:lnTo>
                  <a:pt x="463629" y="104227"/>
                </a:lnTo>
                <a:lnTo>
                  <a:pt x="448352" y="54647"/>
                </a:lnTo>
                <a:lnTo>
                  <a:pt x="392321" y="6906"/>
                </a:lnTo>
                <a:lnTo>
                  <a:pt x="354481" y="0"/>
                </a:lnTo>
                <a:close/>
              </a:path>
            </a:pathLst>
          </a:custGeom>
          <a:solidFill>
            <a:srgbClr val="A10245"/>
          </a:solidFill>
        </p:spPr>
        <p:txBody>
          <a:bodyPr wrap="square" lIns="0" tIns="0" rIns="0" bIns="0" rtlCol="0"/>
          <a:lstStyle/>
          <a:p>
            <a:pPr defTabSz="538963"/>
            <a:endParaRPr sz="17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07571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82968" y="2125986"/>
            <a:ext cx="10006966" cy="800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765935" y="3840501"/>
            <a:ext cx="824103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02786" y="6377953"/>
            <a:ext cx="3767328" cy="2799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88662" y="6377953"/>
            <a:ext cx="2707767" cy="2799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76512" y="6377953"/>
            <a:ext cx="2707767" cy="2799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4605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36889" y="2922348"/>
            <a:ext cx="10299124" cy="485254"/>
          </a:xfrm>
        </p:spPr>
        <p:txBody>
          <a:bodyPr lIns="0" tIns="0" rIns="0" bIns="0"/>
          <a:lstStyle>
            <a:lvl1pPr>
              <a:defRPr sz="3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02786" y="6377953"/>
            <a:ext cx="3767328" cy="2799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88662" y="6377953"/>
            <a:ext cx="2707767" cy="2799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76512" y="6377953"/>
            <a:ext cx="2707767" cy="2799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4797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36889" y="2922348"/>
            <a:ext cx="10299124" cy="485254"/>
          </a:xfrm>
        </p:spPr>
        <p:txBody>
          <a:bodyPr lIns="0" tIns="0" rIns="0" bIns="0"/>
          <a:lstStyle>
            <a:lvl1pPr>
              <a:defRPr sz="3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88645" y="1577369"/>
            <a:ext cx="512121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063049" y="1577369"/>
            <a:ext cx="512121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002786" y="6377953"/>
            <a:ext cx="3767328" cy="2799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588662" y="6377953"/>
            <a:ext cx="2707767" cy="2799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8476512" y="6377953"/>
            <a:ext cx="2707767" cy="2799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14700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36889" y="2922348"/>
            <a:ext cx="10299124" cy="485254"/>
          </a:xfrm>
        </p:spPr>
        <p:txBody>
          <a:bodyPr lIns="0" tIns="0" rIns="0" bIns="0"/>
          <a:lstStyle>
            <a:lvl1pPr>
              <a:defRPr sz="3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002786" y="6377953"/>
            <a:ext cx="3767328" cy="2799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588662" y="6377953"/>
            <a:ext cx="2707767" cy="2799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476512" y="6377953"/>
            <a:ext cx="2707767" cy="2799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45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45" y="1535113"/>
            <a:ext cx="520174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247" indent="0">
              <a:buNone/>
              <a:defRPr sz="2000" b="1"/>
            </a:lvl2pPr>
            <a:lvl3pPr marL="906489" indent="0">
              <a:buNone/>
              <a:defRPr sz="1800" b="1"/>
            </a:lvl3pPr>
            <a:lvl4pPr marL="1359733" indent="0">
              <a:buNone/>
              <a:defRPr sz="1600" b="1"/>
            </a:lvl4pPr>
            <a:lvl5pPr marL="1812982" indent="0">
              <a:buNone/>
              <a:defRPr sz="1600" b="1"/>
            </a:lvl5pPr>
            <a:lvl6pPr marL="2266224" indent="0">
              <a:buNone/>
              <a:defRPr sz="1600" b="1"/>
            </a:lvl6pPr>
            <a:lvl7pPr marL="2719473" indent="0">
              <a:buNone/>
              <a:defRPr sz="1600" b="1"/>
            </a:lvl7pPr>
            <a:lvl8pPr marL="3172720" indent="0">
              <a:buNone/>
              <a:defRPr sz="1600" b="1"/>
            </a:lvl8pPr>
            <a:lvl9pPr marL="362596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88645" y="2174875"/>
            <a:ext cx="520174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980513" y="1535113"/>
            <a:ext cx="520378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247" indent="0">
              <a:buNone/>
              <a:defRPr sz="2000" b="1"/>
            </a:lvl2pPr>
            <a:lvl3pPr marL="906489" indent="0">
              <a:buNone/>
              <a:defRPr sz="1800" b="1"/>
            </a:lvl3pPr>
            <a:lvl4pPr marL="1359733" indent="0">
              <a:buNone/>
              <a:defRPr sz="1600" b="1"/>
            </a:lvl4pPr>
            <a:lvl5pPr marL="1812982" indent="0">
              <a:buNone/>
              <a:defRPr sz="1600" b="1"/>
            </a:lvl5pPr>
            <a:lvl6pPr marL="2266224" indent="0">
              <a:buNone/>
              <a:defRPr sz="1600" b="1"/>
            </a:lvl6pPr>
            <a:lvl7pPr marL="2719473" indent="0">
              <a:buNone/>
              <a:defRPr sz="1600" b="1"/>
            </a:lvl7pPr>
            <a:lvl8pPr marL="3172720" indent="0">
              <a:buNone/>
              <a:defRPr sz="1600" b="1"/>
            </a:lvl8pPr>
            <a:lvl9pPr marL="362596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980513" y="2174875"/>
            <a:ext cx="520378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002786" y="6377953"/>
            <a:ext cx="3767328" cy="2799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588662" y="6377953"/>
            <a:ext cx="2707767" cy="2799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8476512" y="6377953"/>
            <a:ext cx="2707767" cy="2799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37684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Рисунок и текст (горизонтальный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3290" y="569534"/>
            <a:ext cx="10429191" cy="43859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b="1">
                <a:solidFill>
                  <a:srgbClr val="00B0F0"/>
                </a:solidFill>
                <a:latin typeface="Verdana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10710301" y="6241866"/>
            <a:ext cx="456257" cy="186636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 b="1">
                <a:solidFill>
                  <a:srgbClr val="00B0F0"/>
                </a:solidFill>
                <a:latin typeface="Verdana" pitchFamily="34" charset="0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1"/>
          </p:nvPr>
        </p:nvSpPr>
        <p:spPr>
          <a:xfrm>
            <a:off x="733273" y="1606242"/>
            <a:ext cx="10429752" cy="348894"/>
          </a:xfrm>
          <a:prstGeom prst="rect">
            <a:avLst/>
          </a:prstGeom>
        </p:spPr>
        <p:txBody>
          <a:bodyPr lIns="71191" tIns="35600" rIns="71191" bIns="35600"/>
          <a:lstStyle/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9" name="Содержимое 2"/>
          <p:cNvSpPr>
            <a:spLocks noGrp="1"/>
          </p:cNvSpPr>
          <p:nvPr>
            <p:ph idx="13"/>
          </p:nvPr>
        </p:nvSpPr>
        <p:spPr>
          <a:xfrm>
            <a:off x="733273" y="3834048"/>
            <a:ext cx="10429752" cy="846386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100">
                <a:latin typeface="Verdana" pitchFamily="34" charset="0"/>
              </a:defRPr>
            </a:lvl1pPr>
            <a:lvl2pPr algn="l">
              <a:defRPr sz="1100">
                <a:latin typeface="Verdana" pitchFamily="34" charset="0"/>
              </a:defRPr>
            </a:lvl2pPr>
            <a:lvl3pPr algn="l">
              <a:defRPr sz="1100">
                <a:latin typeface="Verdana" pitchFamily="34" charset="0"/>
              </a:defRPr>
            </a:lvl3pPr>
            <a:lvl4pPr algn="l">
              <a:defRPr sz="1100">
                <a:latin typeface="Verdana" pitchFamily="34" charset="0"/>
              </a:defRPr>
            </a:lvl4pPr>
            <a:lvl5pPr algn="l">
              <a:defRPr sz="1100">
                <a:latin typeface="Verdana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6"/>
          <p:cNvSpPr>
            <a:spLocks noGrp="1"/>
          </p:cNvSpPr>
          <p:nvPr>
            <p:ph type="dt" sz="half" idx="2"/>
          </p:nvPr>
        </p:nvSpPr>
        <p:spPr>
          <a:xfrm>
            <a:off x="9276179" y="6221643"/>
            <a:ext cx="1303739" cy="18663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lumMod val="75000"/>
                    <a:lumOff val="25000"/>
                  </a:prstClr>
                </a:solidFill>
              </a:rPr>
              <a:pPr/>
              <a:t>11.11.2024</a:t>
            </a:fld>
            <a:endParaRPr lang="ru-RU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542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C83BCB4-47A0-448A-8CFE-13548BFAF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80641" y="6356364"/>
            <a:ext cx="2648903" cy="279954"/>
          </a:xfrm>
          <a:noFill/>
          <a:ln>
            <a:solidFill>
              <a:srgbClr val="110227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747E9E07-8AAA-432C-87CD-C6DDD9013A51}"/>
              </a:ext>
            </a:extLst>
          </p:cNvPr>
          <p:cNvSpPr/>
          <p:nvPr userDrawn="1"/>
        </p:nvSpPr>
        <p:spPr>
          <a:xfrm>
            <a:off x="2612" y="181991"/>
            <a:ext cx="261871" cy="639459"/>
          </a:xfrm>
          <a:prstGeom prst="rect">
            <a:avLst/>
          </a:prstGeom>
          <a:solidFill>
            <a:srgbClr val="A102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23" tIns="27014" rIns="54023" bIns="27014" rtlCol="0" anchor="ctr"/>
          <a:lstStyle/>
          <a:p>
            <a:pPr algn="ctr" defTabSz="1469044"/>
            <a:endParaRPr lang="ru-RU" sz="2900" dirty="0">
              <a:solidFill>
                <a:prstClr val="white"/>
              </a:solidFill>
            </a:endParaRPr>
          </a:p>
        </p:txBody>
      </p:sp>
      <p:sp>
        <p:nvSpPr>
          <p:cNvPr id="14" name="object 5">
            <a:extLst>
              <a:ext uri="{FF2B5EF4-FFF2-40B4-BE49-F238E27FC236}">
                <a16:creationId xmlns="" xmlns:a16="http://schemas.microsoft.com/office/drawing/2014/main" id="{6CC2319B-5CC7-4B4F-8B82-1F9EAF4FC6ED}"/>
              </a:ext>
            </a:extLst>
          </p:cNvPr>
          <p:cNvSpPr/>
          <p:nvPr userDrawn="1"/>
        </p:nvSpPr>
        <p:spPr>
          <a:xfrm>
            <a:off x="10916262" y="312128"/>
            <a:ext cx="531247" cy="418456"/>
          </a:xfrm>
          <a:custGeom>
            <a:avLst/>
            <a:gdLst/>
            <a:ahLst/>
            <a:cxnLst/>
            <a:rect l="l" t="t" r="r" b="b"/>
            <a:pathLst>
              <a:path w="501015" h="377190">
                <a:moveTo>
                  <a:pt x="354481" y="0"/>
                </a:moveTo>
                <a:lnTo>
                  <a:pt x="225427" y="0"/>
                </a:lnTo>
                <a:lnTo>
                  <a:pt x="225427" y="241678"/>
                </a:lnTo>
                <a:lnTo>
                  <a:pt x="218560" y="274490"/>
                </a:lnTo>
                <a:lnTo>
                  <a:pt x="199844" y="301316"/>
                </a:lnTo>
                <a:lnTo>
                  <a:pt x="172109" y="319420"/>
                </a:lnTo>
                <a:lnTo>
                  <a:pt x="138184" y="326063"/>
                </a:lnTo>
                <a:lnTo>
                  <a:pt x="133639" y="325948"/>
                </a:lnTo>
                <a:lnTo>
                  <a:pt x="101307" y="318155"/>
                </a:lnTo>
                <a:lnTo>
                  <a:pt x="75025" y="299849"/>
                </a:lnTo>
                <a:lnTo>
                  <a:pt x="57367" y="273525"/>
                </a:lnTo>
                <a:lnTo>
                  <a:pt x="50909" y="241678"/>
                </a:lnTo>
                <a:lnTo>
                  <a:pt x="50909" y="71306"/>
                </a:lnTo>
                <a:lnTo>
                  <a:pt x="52514" y="63366"/>
                </a:lnTo>
                <a:lnTo>
                  <a:pt x="56887" y="56871"/>
                </a:lnTo>
                <a:lnTo>
                  <a:pt x="63362" y="52487"/>
                </a:lnTo>
                <a:lnTo>
                  <a:pt x="71275" y="50878"/>
                </a:lnTo>
                <a:lnTo>
                  <a:pt x="121797" y="50878"/>
                </a:lnTo>
                <a:lnTo>
                  <a:pt x="131701" y="48882"/>
                </a:lnTo>
                <a:lnTo>
                  <a:pt x="139788" y="7447"/>
                </a:lnTo>
                <a:lnTo>
                  <a:pt x="121797" y="0"/>
                </a:lnTo>
                <a:lnTo>
                  <a:pt x="71275" y="0"/>
                </a:lnTo>
                <a:lnTo>
                  <a:pt x="43560" y="5611"/>
                </a:lnTo>
                <a:lnTo>
                  <a:pt x="20901" y="20905"/>
                </a:lnTo>
                <a:lnTo>
                  <a:pt x="5610" y="43573"/>
                </a:lnTo>
                <a:lnTo>
                  <a:pt x="0" y="71306"/>
                </a:lnTo>
                <a:lnTo>
                  <a:pt x="31" y="243542"/>
                </a:lnTo>
                <a:lnTo>
                  <a:pt x="7555" y="285727"/>
                </a:lnTo>
                <a:lnTo>
                  <a:pt x="27361" y="322351"/>
                </a:lnTo>
                <a:lnTo>
                  <a:pt x="57221" y="351224"/>
                </a:lnTo>
                <a:lnTo>
                  <a:pt x="94904" y="370154"/>
                </a:lnTo>
                <a:lnTo>
                  <a:pt x="138184" y="376951"/>
                </a:lnTo>
                <a:lnTo>
                  <a:pt x="181803" y="370042"/>
                </a:lnTo>
                <a:lnTo>
                  <a:pt x="219721" y="350812"/>
                </a:lnTo>
                <a:lnTo>
                  <a:pt x="249645" y="321510"/>
                </a:lnTo>
                <a:lnTo>
                  <a:pt x="269282" y="284383"/>
                </a:lnTo>
                <a:lnTo>
                  <a:pt x="276337" y="241678"/>
                </a:lnTo>
                <a:lnTo>
                  <a:pt x="276337" y="50878"/>
                </a:lnTo>
                <a:lnTo>
                  <a:pt x="355978" y="50972"/>
                </a:lnTo>
                <a:lnTo>
                  <a:pt x="378101" y="56128"/>
                </a:lnTo>
                <a:lnTo>
                  <a:pt x="396133" y="69154"/>
                </a:lnTo>
                <a:lnTo>
                  <a:pt x="408273" y="88181"/>
                </a:lnTo>
                <a:lnTo>
                  <a:pt x="412720" y="111336"/>
                </a:lnTo>
                <a:lnTo>
                  <a:pt x="412720" y="115431"/>
                </a:lnTo>
                <a:lnTo>
                  <a:pt x="412322" y="119399"/>
                </a:lnTo>
                <a:lnTo>
                  <a:pt x="410092" y="131252"/>
                </a:lnTo>
                <a:lnTo>
                  <a:pt x="406971" y="138686"/>
                </a:lnTo>
                <a:lnTo>
                  <a:pt x="402699" y="145231"/>
                </a:lnTo>
                <a:lnTo>
                  <a:pt x="398775" y="154326"/>
                </a:lnTo>
                <a:lnTo>
                  <a:pt x="398456" y="163149"/>
                </a:lnTo>
                <a:lnTo>
                  <a:pt x="401769" y="170978"/>
                </a:lnTo>
                <a:lnTo>
                  <a:pt x="408741" y="177094"/>
                </a:lnTo>
                <a:lnTo>
                  <a:pt x="414211" y="180368"/>
                </a:lnTo>
                <a:lnTo>
                  <a:pt x="419402" y="184082"/>
                </a:lnTo>
                <a:lnTo>
                  <a:pt x="444287" y="217359"/>
                </a:lnTo>
                <a:lnTo>
                  <a:pt x="449944" y="247175"/>
                </a:lnTo>
                <a:lnTo>
                  <a:pt x="444694" y="275927"/>
                </a:lnTo>
                <a:lnTo>
                  <a:pt x="430285" y="299964"/>
                </a:lnTo>
                <a:lnTo>
                  <a:pt x="408730" y="317209"/>
                </a:lnTo>
                <a:lnTo>
                  <a:pt x="382040" y="325581"/>
                </a:lnTo>
                <a:lnTo>
                  <a:pt x="376522" y="326031"/>
                </a:lnTo>
                <a:lnTo>
                  <a:pt x="291415" y="326031"/>
                </a:lnTo>
                <a:lnTo>
                  <a:pt x="281527" y="328036"/>
                </a:lnTo>
                <a:lnTo>
                  <a:pt x="273445" y="333500"/>
                </a:lnTo>
                <a:lnTo>
                  <a:pt x="267992" y="341598"/>
                </a:lnTo>
                <a:lnTo>
                  <a:pt x="265991" y="351507"/>
                </a:lnTo>
                <a:lnTo>
                  <a:pt x="267992" y="361415"/>
                </a:lnTo>
                <a:lnTo>
                  <a:pt x="273445" y="369503"/>
                </a:lnTo>
                <a:lnTo>
                  <a:pt x="281527" y="374953"/>
                </a:lnTo>
                <a:lnTo>
                  <a:pt x="291415" y="376951"/>
                </a:lnTo>
                <a:lnTo>
                  <a:pt x="373695" y="376951"/>
                </a:lnTo>
                <a:lnTo>
                  <a:pt x="423118" y="366732"/>
                </a:lnTo>
                <a:lnTo>
                  <a:pt x="463530" y="338886"/>
                </a:lnTo>
                <a:lnTo>
                  <a:pt x="490803" y="297628"/>
                </a:lnTo>
                <a:lnTo>
                  <a:pt x="500811" y="247175"/>
                </a:lnTo>
                <a:lnTo>
                  <a:pt x="500801" y="245594"/>
                </a:lnTo>
                <a:lnTo>
                  <a:pt x="497501" y="217675"/>
                </a:lnTo>
                <a:lnTo>
                  <a:pt x="488677" y="191882"/>
                </a:lnTo>
                <a:lnTo>
                  <a:pt x="474978" y="168868"/>
                </a:lnTo>
                <a:lnTo>
                  <a:pt x="457054" y="149283"/>
                </a:lnTo>
                <a:lnTo>
                  <a:pt x="459888" y="140241"/>
                </a:lnTo>
                <a:lnTo>
                  <a:pt x="461947" y="130875"/>
                </a:lnTo>
                <a:lnTo>
                  <a:pt x="463204" y="121227"/>
                </a:lnTo>
                <a:lnTo>
                  <a:pt x="463629" y="111336"/>
                </a:lnTo>
                <a:lnTo>
                  <a:pt x="463629" y="104227"/>
                </a:lnTo>
                <a:lnTo>
                  <a:pt x="448352" y="54647"/>
                </a:lnTo>
                <a:lnTo>
                  <a:pt x="392321" y="6906"/>
                </a:lnTo>
                <a:lnTo>
                  <a:pt x="354481" y="0"/>
                </a:lnTo>
                <a:close/>
              </a:path>
            </a:pathLst>
          </a:custGeom>
          <a:solidFill>
            <a:srgbClr val="A10245"/>
          </a:solidFill>
        </p:spPr>
        <p:txBody>
          <a:bodyPr wrap="square" lIns="0" tIns="0" rIns="0" bIns="0" rtlCol="0"/>
          <a:lstStyle/>
          <a:p>
            <a:pPr defTabSz="540380"/>
            <a:endParaRPr sz="17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23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47" y="273050"/>
            <a:ext cx="387320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02877" y="273094"/>
            <a:ext cx="658137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88647" y="1435103"/>
            <a:ext cx="387320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247" indent="0">
              <a:buNone/>
              <a:defRPr sz="1200"/>
            </a:lvl2pPr>
            <a:lvl3pPr marL="906489" indent="0">
              <a:buNone/>
              <a:defRPr sz="1000"/>
            </a:lvl3pPr>
            <a:lvl4pPr marL="1359733" indent="0">
              <a:buNone/>
              <a:defRPr sz="900"/>
            </a:lvl4pPr>
            <a:lvl5pPr marL="1812982" indent="0">
              <a:buNone/>
              <a:defRPr sz="900"/>
            </a:lvl5pPr>
            <a:lvl6pPr marL="2266224" indent="0">
              <a:buNone/>
              <a:defRPr sz="900"/>
            </a:lvl6pPr>
            <a:lvl7pPr marL="2719473" indent="0">
              <a:buNone/>
              <a:defRPr sz="900"/>
            </a:lvl7pPr>
            <a:lvl8pPr marL="3172720" indent="0">
              <a:buNone/>
              <a:defRPr sz="900"/>
            </a:lvl8pPr>
            <a:lvl9pPr marL="3625966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7571" y="4800600"/>
            <a:ext cx="706374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07571" y="612775"/>
            <a:ext cx="706374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247" indent="0">
              <a:buNone/>
              <a:defRPr sz="2800"/>
            </a:lvl2pPr>
            <a:lvl3pPr marL="906489" indent="0">
              <a:buNone/>
              <a:defRPr sz="2400"/>
            </a:lvl3pPr>
            <a:lvl4pPr marL="1359733" indent="0">
              <a:buNone/>
              <a:defRPr sz="2000"/>
            </a:lvl4pPr>
            <a:lvl5pPr marL="1812982" indent="0">
              <a:buNone/>
              <a:defRPr sz="2000"/>
            </a:lvl5pPr>
            <a:lvl6pPr marL="2266224" indent="0">
              <a:buNone/>
              <a:defRPr sz="2000"/>
            </a:lvl6pPr>
            <a:lvl7pPr marL="2719473" indent="0">
              <a:buNone/>
              <a:defRPr sz="2000"/>
            </a:lvl7pPr>
            <a:lvl8pPr marL="3172720" indent="0">
              <a:buNone/>
              <a:defRPr sz="2000"/>
            </a:lvl8pPr>
            <a:lvl9pPr marL="3625966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07571" y="5367338"/>
            <a:ext cx="706374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247" indent="0">
              <a:buNone/>
              <a:defRPr sz="1200"/>
            </a:lvl2pPr>
            <a:lvl3pPr marL="906489" indent="0">
              <a:buNone/>
              <a:defRPr sz="1000"/>
            </a:lvl3pPr>
            <a:lvl4pPr marL="1359733" indent="0">
              <a:buNone/>
              <a:defRPr sz="900"/>
            </a:lvl4pPr>
            <a:lvl5pPr marL="1812982" indent="0">
              <a:buNone/>
              <a:defRPr sz="900"/>
            </a:lvl5pPr>
            <a:lvl6pPr marL="2266224" indent="0">
              <a:buNone/>
              <a:defRPr sz="900"/>
            </a:lvl6pPr>
            <a:lvl7pPr marL="2719473" indent="0">
              <a:buNone/>
              <a:defRPr sz="900"/>
            </a:lvl7pPr>
            <a:lvl8pPr marL="3172720" indent="0">
              <a:buNone/>
              <a:defRPr sz="900"/>
            </a:lvl8pPr>
            <a:lvl9pPr marL="3625966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5" Type="http://schemas.openxmlformats.org/officeDocument/2006/relationships/slideLayout" Target="../slideLayouts/slideLayout43.xml"/><Relationship Id="rId4" Type="http://schemas.openxmlformats.org/officeDocument/2006/relationships/slideLayout" Target="../slideLayouts/slideLayout4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45" y="274638"/>
            <a:ext cx="10595610" cy="1143000"/>
          </a:xfrm>
          <a:prstGeom prst="rect">
            <a:avLst/>
          </a:prstGeom>
        </p:spPr>
        <p:txBody>
          <a:bodyPr vert="horz" lIns="90635" tIns="45333" rIns="90635" bIns="453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45" y="1600203"/>
            <a:ext cx="10595610" cy="4525963"/>
          </a:xfrm>
          <a:prstGeom prst="rect">
            <a:avLst/>
          </a:prstGeom>
        </p:spPr>
        <p:txBody>
          <a:bodyPr vert="horz" lIns="90635" tIns="45333" rIns="90635" bIns="453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88645" y="6356352"/>
            <a:ext cx="2747010" cy="365125"/>
          </a:xfrm>
          <a:prstGeom prst="rect">
            <a:avLst/>
          </a:prstGeom>
        </p:spPr>
        <p:txBody>
          <a:bodyPr vert="horz" lIns="90635" tIns="45333" rIns="90635" bIns="4533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22409" y="6356352"/>
            <a:ext cx="3728085" cy="365125"/>
          </a:xfrm>
          <a:prstGeom prst="rect">
            <a:avLst/>
          </a:prstGeom>
        </p:spPr>
        <p:txBody>
          <a:bodyPr vert="horz" lIns="90635" tIns="45333" rIns="90635" bIns="4533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37245" y="6356352"/>
            <a:ext cx="2747010" cy="365125"/>
          </a:xfrm>
          <a:prstGeom prst="rect">
            <a:avLst/>
          </a:prstGeom>
        </p:spPr>
        <p:txBody>
          <a:bodyPr vert="horz" lIns="90635" tIns="45333" rIns="90635" bIns="4533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0648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9933" indent="-339933" algn="l" defTabSz="90648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6518" indent="-283286" algn="l" defTabSz="90648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115" indent="-226622" algn="l" defTabSz="90648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86362" indent="-226622" algn="l" defTabSz="90648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9606" indent="-226622" algn="l" defTabSz="90648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2850" indent="-226622" algn="l" defTabSz="90648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46096" indent="-226622" algn="l" defTabSz="90648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99343" indent="-226622" algn="l" defTabSz="90648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52586" indent="-226622" algn="l" defTabSz="90648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064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247" algn="l" defTabSz="9064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6489" algn="l" defTabSz="9064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9733" algn="l" defTabSz="9064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2982" algn="l" defTabSz="9064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6224" algn="l" defTabSz="9064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19473" algn="l" defTabSz="9064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2720" algn="l" defTabSz="9064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5966" algn="l" defTabSz="9064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00996" y="2439297"/>
            <a:ext cx="8770911" cy="800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99453" y="2343158"/>
            <a:ext cx="8681305" cy="26084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950" b="0" i="0">
                <a:solidFill>
                  <a:srgbClr val="A8183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02786" y="6377941"/>
            <a:ext cx="3767328" cy="1399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61674"/>
            <a:endParaRPr lang="ru-RU" sz="9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88688" y="6377941"/>
            <a:ext cx="2707767" cy="1399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61674"/>
            <a:fld id="{1D8BD707-D9CF-40AE-B4C6-C98DA3205C09}" type="datetimeFigureOut">
              <a:rPr lang="en-US" sz="900" smtClean="0">
                <a:solidFill>
                  <a:prstClr val="black">
                    <a:tint val="75000"/>
                  </a:prstClr>
                </a:solidFill>
              </a:rPr>
              <a:pPr defTabSz="461674"/>
              <a:t>11/11/2024</a:t>
            </a:fld>
            <a:endParaRPr lang="en-US" sz="9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76532" y="6377941"/>
            <a:ext cx="2707767" cy="1399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61674"/>
            <a:fld id="{B6F15528-21DE-4FAA-801E-634DDDAF4B2B}" type="slidenum">
              <a:rPr lang="ru-RU" sz="900" smtClean="0">
                <a:solidFill>
                  <a:prstClr val="black">
                    <a:tint val="75000"/>
                  </a:prstClr>
                </a:solidFill>
              </a:rPr>
              <a:pPr defTabSz="461674"/>
              <a:t>‹#›</a:t>
            </a:fld>
            <a:endParaRPr lang="ru-RU" sz="9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96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30834">
        <a:defRPr>
          <a:latin typeface="+mn-lt"/>
          <a:ea typeface="+mn-ea"/>
          <a:cs typeface="+mn-cs"/>
        </a:defRPr>
      </a:lvl2pPr>
      <a:lvl3pPr marL="461674">
        <a:defRPr>
          <a:latin typeface="+mn-lt"/>
          <a:ea typeface="+mn-ea"/>
          <a:cs typeface="+mn-cs"/>
        </a:defRPr>
      </a:lvl3pPr>
      <a:lvl4pPr marL="692519">
        <a:defRPr>
          <a:latin typeface="+mn-lt"/>
          <a:ea typeface="+mn-ea"/>
          <a:cs typeface="+mn-cs"/>
        </a:defRPr>
      </a:lvl4pPr>
      <a:lvl5pPr marL="923348">
        <a:defRPr>
          <a:latin typeface="+mn-lt"/>
          <a:ea typeface="+mn-ea"/>
          <a:cs typeface="+mn-cs"/>
        </a:defRPr>
      </a:lvl5pPr>
      <a:lvl6pPr marL="1154190">
        <a:defRPr>
          <a:latin typeface="+mn-lt"/>
          <a:ea typeface="+mn-ea"/>
          <a:cs typeface="+mn-cs"/>
        </a:defRPr>
      </a:lvl6pPr>
      <a:lvl7pPr marL="1385029">
        <a:defRPr>
          <a:latin typeface="+mn-lt"/>
          <a:ea typeface="+mn-ea"/>
          <a:cs typeface="+mn-cs"/>
        </a:defRPr>
      </a:lvl7pPr>
      <a:lvl8pPr marL="1615866">
        <a:defRPr>
          <a:latin typeface="+mn-lt"/>
          <a:ea typeface="+mn-ea"/>
          <a:cs typeface="+mn-cs"/>
        </a:defRPr>
      </a:lvl8pPr>
      <a:lvl9pPr marL="184670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30834">
        <a:defRPr>
          <a:latin typeface="+mn-lt"/>
          <a:ea typeface="+mn-ea"/>
          <a:cs typeface="+mn-cs"/>
        </a:defRPr>
      </a:lvl2pPr>
      <a:lvl3pPr marL="461674">
        <a:defRPr>
          <a:latin typeface="+mn-lt"/>
          <a:ea typeface="+mn-ea"/>
          <a:cs typeface="+mn-cs"/>
        </a:defRPr>
      </a:lvl3pPr>
      <a:lvl4pPr marL="692519">
        <a:defRPr>
          <a:latin typeface="+mn-lt"/>
          <a:ea typeface="+mn-ea"/>
          <a:cs typeface="+mn-cs"/>
        </a:defRPr>
      </a:lvl4pPr>
      <a:lvl5pPr marL="923348">
        <a:defRPr>
          <a:latin typeface="+mn-lt"/>
          <a:ea typeface="+mn-ea"/>
          <a:cs typeface="+mn-cs"/>
        </a:defRPr>
      </a:lvl5pPr>
      <a:lvl6pPr marL="1154190">
        <a:defRPr>
          <a:latin typeface="+mn-lt"/>
          <a:ea typeface="+mn-ea"/>
          <a:cs typeface="+mn-cs"/>
        </a:defRPr>
      </a:lvl6pPr>
      <a:lvl7pPr marL="1385029">
        <a:defRPr>
          <a:latin typeface="+mn-lt"/>
          <a:ea typeface="+mn-ea"/>
          <a:cs typeface="+mn-cs"/>
        </a:defRPr>
      </a:lvl7pPr>
      <a:lvl8pPr marL="1615866">
        <a:defRPr>
          <a:latin typeface="+mn-lt"/>
          <a:ea typeface="+mn-ea"/>
          <a:cs typeface="+mn-cs"/>
        </a:defRPr>
      </a:lvl8pPr>
      <a:lvl9pPr marL="1846705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48" y="274638"/>
            <a:ext cx="10595610" cy="1143000"/>
          </a:xfrm>
          <a:prstGeom prst="rect">
            <a:avLst/>
          </a:prstGeom>
        </p:spPr>
        <p:txBody>
          <a:bodyPr vert="horz" lIns="105630" tIns="52816" rIns="105630" bIns="5281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48" y="1600200"/>
            <a:ext cx="10595610" cy="4525963"/>
          </a:xfrm>
          <a:prstGeom prst="rect">
            <a:avLst/>
          </a:prstGeom>
        </p:spPr>
        <p:txBody>
          <a:bodyPr vert="horz" lIns="105630" tIns="52816" rIns="105630" bIns="5281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88645" y="6356352"/>
            <a:ext cx="2747010" cy="365125"/>
          </a:xfrm>
          <a:prstGeom prst="rect">
            <a:avLst/>
          </a:prstGeom>
        </p:spPr>
        <p:txBody>
          <a:bodyPr vert="horz" lIns="105630" tIns="52816" rIns="105630" bIns="52816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56329"/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56329"/>
              <a:t>11.11.2024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22410" y="6356352"/>
            <a:ext cx="3728085" cy="365125"/>
          </a:xfrm>
          <a:prstGeom prst="rect">
            <a:avLst/>
          </a:prstGeom>
        </p:spPr>
        <p:txBody>
          <a:bodyPr vert="horz" lIns="105630" tIns="52816" rIns="105630" bIns="52816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56329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37248" y="6356352"/>
            <a:ext cx="2747010" cy="365125"/>
          </a:xfrm>
          <a:prstGeom prst="rect">
            <a:avLst/>
          </a:prstGeom>
        </p:spPr>
        <p:txBody>
          <a:bodyPr vert="horz" lIns="105630" tIns="52816" rIns="105630" bIns="52816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56329"/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56329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25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ctr" defTabSz="1056329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6130" indent="-396130" algn="l" defTabSz="1056329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58266" indent="-330101" algn="l" defTabSz="1056329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411" indent="-264072" algn="l" defTabSz="1056329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48574" indent="-264072" algn="l" defTabSz="1056329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76741" indent="-264072" algn="l" defTabSz="1056329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04906" indent="-264072" algn="l" defTabSz="105632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33070" indent="-264072" algn="l" defTabSz="105632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61235" indent="-264072" algn="l" defTabSz="105632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89398" indent="-264072" algn="l" defTabSz="105632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5632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8164" algn="l" defTabSz="105632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56329" algn="l" defTabSz="105632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84493" algn="l" defTabSz="105632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658" algn="l" defTabSz="105632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40824" algn="l" defTabSz="105632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68988" algn="l" defTabSz="105632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97155" algn="l" defTabSz="105632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25317" algn="l" defTabSz="105632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15586" y="259307"/>
            <a:ext cx="216047" cy="626115"/>
          </a:xfrm>
          <a:custGeom>
            <a:avLst/>
            <a:gdLst/>
            <a:ahLst/>
            <a:cxnLst/>
            <a:rect l="l" t="t" r="r" b="b"/>
            <a:pathLst>
              <a:path w="368934" h="1032510">
                <a:moveTo>
                  <a:pt x="368378" y="275"/>
                </a:moveTo>
                <a:lnTo>
                  <a:pt x="-26" y="275"/>
                </a:lnTo>
                <a:lnTo>
                  <a:pt x="-26" y="1032720"/>
                </a:lnTo>
                <a:lnTo>
                  <a:pt x="368378" y="1032720"/>
                </a:lnTo>
                <a:lnTo>
                  <a:pt x="368378" y="275"/>
                </a:lnTo>
                <a:close/>
              </a:path>
            </a:pathLst>
          </a:custGeom>
          <a:solidFill>
            <a:srgbClr val="A8172E"/>
          </a:solidFill>
        </p:spPr>
        <p:txBody>
          <a:bodyPr wrap="square" lIns="0" tIns="0" rIns="0" bIns="0" rtlCol="0"/>
          <a:lstStyle/>
          <a:p>
            <a:pPr defTabSz="538419"/>
            <a:endParaRPr sz="11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36889" y="2922348"/>
            <a:ext cx="10299124" cy="800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182" y="1244168"/>
            <a:ext cx="1036357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02786" y="6377960"/>
            <a:ext cx="3767328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38419"/>
            <a:endParaRPr lang="ru-RU" sz="11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88680" y="6377960"/>
            <a:ext cx="2707767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38419"/>
            <a:fld id="{1D8BD707-D9CF-40AE-B4C6-C98DA3205C09}" type="datetimeFigureOut">
              <a:rPr lang="en-US" sz="1100" smtClean="0">
                <a:solidFill>
                  <a:prstClr val="black">
                    <a:tint val="75000"/>
                  </a:prstClr>
                </a:solidFill>
              </a:rPr>
              <a:pPr defTabSz="538419"/>
              <a:t>11/11/2024</a:t>
            </a:fld>
            <a:endParaRPr lang="en-US" sz="11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76530" y="6377960"/>
            <a:ext cx="2707767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38419"/>
            <a:fld id="{B6F15528-21DE-4FAA-801E-634DDDAF4B2B}" type="slidenum">
              <a:rPr lang="ru-RU" sz="1100" smtClean="0">
                <a:solidFill>
                  <a:prstClr val="black">
                    <a:tint val="75000"/>
                  </a:prstClr>
                </a:solidFill>
              </a:rPr>
              <a:pPr defTabSz="538419"/>
              <a:t>‹#›</a:t>
            </a:fld>
            <a:endParaRPr lang="ru-RU" sz="11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70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69215">
        <a:defRPr>
          <a:latin typeface="+mn-lt"/>
          <a:ea typeface="+mn-ea"/>
          <a:cs typeface="+mn-cs"/>
        </a:defRPr>
      </a:lvl2pPr>
      <a:lvl3pPr marL="538419">
        <a:defRPr>
          <a:latin typeface="+mn-lt"/>
          <a:ea typeface="+mn-ea"/>
          <a:cs typeface="+mn-cs"/>
        </a:defRPr>
      </a:lvl3pPr>
      <a:lvl4pPr marL="807631">
        <a:defRPr>
          <a:latin typeface="+mn-lt"/>
          <a:ea typeface="+mn-ea"/>
          <a:cs typeface="+mn-cs"/>
        </a:defRPr>
      </a:lvl4pPr>
      <a:lvl5pPr marL="1076838">
        <a:defRPr>
          <a:latin typeface="+mn-lt"/>
          <a:ea typeface="+mn-ea"/>
          <a:cs typeface="+mn-cs"/>
        </a:defRPr>
      </a:lvl5pPr>
      <a:lvl6pPr marL="1346045">
        <a:defRPr>
          <a:latin typeface="+mn-lt"/>
          <a:ea typeface="+mn-ea"/>
          <a:cs typeface="+mn-cs"/>
        </a:defRPr>
      </a:lvl6pPr>
      <a:lvl7pPr marL="1615254">
        <a:defRPr>
          <a:latin typeface="+mn-lt"/>
          <a:ea typeface="+mn-ea"/>
          <a:cs typeface="+mn-cs"/>
        </a:defRPr>
      </a:lvl7pPr>
      <a:lvl8pPr marL="1884464">
        <a:defRPr>
          <a:latin typeface="+mn-lt"/>
          <a:ea typeface="+mn-ea"/>
          <a:cs typeface="+mn-cs"/>
        </a:defRPr>
      </a:lvl8pPr>
      <a:lvl9pPr marL="21536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69215">
        <a:defRPr>
          <a:latin typeface="+mn-lt"/>
          <a:ea typeface="+mn-ea"/>
          <a:cs typeface="+mn-cs"/>
        </a:defRPr>
      </a:lvl2pPr>
      <a:lvl3pPr marL="538419">
        <a:defRPr>
          <a:latin typeface="+mn-lt"/>
          <a:ea typeface="+mn-ea"/>
          <a:cs typeface="+mn-cs"/>
        </a:defRPr>
      </a:lvl3pPr>
      <a:lvl4pPr marL="807631">
        <a:defRPr>
          <a:latin typeface="+mn-lt"/>
          <a:ea typeface="+mn-ea"/>
          <a:cs typeface="+mn-cs"/>
        </a:defRPr>
      </a:lvl4pPr>
      <a:lvl5pPr marL="1076838">
        <a:defRPr>
          <a:latin typeface="+mn-lt"/>
          <a:ea typeface="+mn-ea"/>
          <a:cs typeface="+mn-cs"/>
        </a:defRPr>
      </a:lvl5pPr>
      <a:lvl6pPr marL="1346045">
        <a:defRPr>
          <a:latin typeface="+mn-lt"/>
          <a:ea typeface="+mn-ea"/>
          <a:cs typeface="+mn-cs"/>
        </a:defRPr>
      </a:lvl6pPr>
      <a:lvl7pPr marL="1615254">
        <a:defRPr>
          <a:latin typeface="+mn-lt"/>
          <a:ea typeface="+mn-ea"/>
          <a:cs typeface="+mn-cs"/>
        </a:defRPr>
      </a:lvl7pPr>
      <a:lvl8pPr marL="1884464">
        <a:defRPr>
          <a:latin typeface="+mn-lt"/>
          <a:ea typeface="+mn-ea"/>
          <a:cs typeface="+mn-cs"/>
        </a:defRPr>
      </a:lvl8pPr>
      <a:lvl9pPr marL="2153675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15581" y="259307"/>
            <a:ext cx="216047" cy="626115"/>
          </a:xfrm>
          <a:custGeom>
            <a:avLst/>
            <a:gdLst/>
            <a:ahLst/>
            <a:cxnLst/>
            <a:rect l="l" t="t" r="r" b="b"/>
            <a:pathLst>
              <a:path w="368934" h="1032510">
                <a:moveTo>
                  <a:pt x="368378" y="275"/>
                </a:moveTo>
                <a:lnTo>
                  <a:pt x="-26" y="275"/>
                </a:lnTo>
                <a:lnTo>
                  <a:pt x="-26" y="1032720"/>
                </a:lnTo>
                <a:lnTo>
                  <a:pt x="368378" y="1032720"/>
                </a:lnTo>
                <a:lnTo>
                  <a:pt x="368378" y="275"/>
                </a:lnTo>
                <a:close/>
              </a:path>
            </a:pathLst>
          </a:custGeom>
          <a:solidFill>
            <a:srgbClr val="A8172E"/>
          </a:solidFill>
        </p:spPr>
        <p:txBody>
          <a:bodyPr wrap="square" lIns="0" tIns="0" rIns="0" bIns="0" rtlCol="0"/>
          <a:lstStyle/>
          <a:p>
            <a:pPr defTabSz="538963"/>
            <a:endParaRPr sz="11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36889" y="2922348"/>
            <a:ext cx="10299124" cy="800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182" y="1244163"/>
            <a:ext cx="1036357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02786" y="6377960"/>
            <a:ext cx="3767328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38963"/>
            <a:endParaRPr lang="ru-RU" sz="11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88675" y="6377960"/>
            <a:ext cx="2707767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38963"/>
            <a:fld id="{1D8BD707-D9CF-40AE-B4C6-C98DA3205C09}" type="datetimeFigureOut">
              <a:rPr lang="en-US" sz="1100" smtClean="0">
                <a:solidFill>
                  <a:prstClr val="black">
                    <a:tint val="75000"/>
                  </a:prstClr>
                </a:solidFill>
              </a:rPr>
              <a:pPr defTabSz="538963"/>
              <a:t>11/11/2024</a:t>
            </a:fld>
            <a:endParaRPr lang="en-US" sz="11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76525" y="6377960"/>
            <a:ext cx="2707767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38963"/>
            <a:fld id="{B6F15528-21DE-4FAA-801E-634DDDAF4B2B}" type="slidenum">
              <a:rPr lang="ru-RU" sz="1100" smtClean="0">
                <a:solidFill>
                  <a:prstClr val="black">
                    <a:tint val="75000"/>
                  </a:prstClr>
                </a:solidFill>
              </a:rPr>
              <a:pPr defTabSz="538963"/>
              <a:t>‹#›</a:t>
            </a:fld>
            <a:endParaRPr lang="ru-RU" sz="11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687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69485">
        <a:defRPr>
          <a:latin typeface="+mn-lt"/>
          <a:ea typeface="+mn-ea"/>
          <a:cs typeface="+mn-cs"/>
        </a:defRPr>
      </a:lvl2pPr>
      <a:lvl3pPr marL="538963">
        <a:defRPr>
          <a:latin typeface="+mn-lt"/>
          <a:ea typeface="+mn-ea"/>
          <a:cs typeface="+mn-cs"/>
        </a:defRPr>
      </a:lvl3pPr>
      <a:lvl4pPr marL="808446">
        <a:defRPr>
          <a:latin typeface="+mn-lt"/>
          <a:ea typeface="+mn-ea"/>
          <a:cs typeface="+mn-cs"/>
        </a:defRPr>
      </a:lvl4pPr>
      <a:lvl5pPr marL="1077925">
        <a:defRPr>
          <a:latin typeface="+mn-lt"/>
          <a:ea typeface="+mn-ea"/>
          <a:cs typeface="+mn-cs"/>
        </a:defRPr>
      </a:lvl5pPr>
      <a:lvl6pPr marL="1347405">
        <a:defRPr>
          <a:latin typeface="+mn-lt"/>
          <a:ea typeface="+mn-ea"/>
          <a:cs typeface="+mn-cs"/>
        </a:defRPr>
      </a:lvl6pPr>
      <a:lvl7pPr marL="1616887">
        <a:defRPr>
          <a:latin typeface="+mn-lt"/>
          <a:ea typeface="+mn-ea"/>
          <a:cs typeface="+mn-cs"/>
        </a:defRPr>
      </a:lvl7pPr>
      <a:lvl8pPr marL="1886369">
        <a:defRPr>
          <a:latin typeface="+mn-lt"/>
          <a:ea typeface="+mn-ea"/>
          <a:cs typeface="+mn-cs"/>
        </a:defRPr>
      </a:lvl8pPr>
      <a:lvl9pPr marL="215585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69485">
        <a:defRPr>
          <a:latin typeface="+mn-lt"/>
          <a:ea typeface="+mn-ea"/>
          <a:cs typeface="+mn-cs"/>
        </a:defRPr>
      </a:lvl2pPr>
      <a:lvl3pPr marL="538963">
        <a:defRPr>
          <a:latin typeface="+mn-lt"/>
          <a:ea typeface="+mn-ea"/>
          <a:cs typeface="+mn-cs"/>
        </a:defRPr>
      </a:lvl3pPr>
      <a:lvl4pPr marL="808446">
        <a:defRPr>
          <a:latin typeface="+mn-lt"/>
          <a:ea typeface="+mn-ea"/>
          <a:cs typeface="+mn-cs"/>
        </a:defRPr>
      </a:lvl4pPr>
      <a:lvl5pPr marL="1077925">
        <a:defRPr>
          <a:latin typeface="+mn-lt"/>
          <a:ea typeface="+mn-ea"/>
          <a:cs typeface="+mn-cs"/>
        </a:defRPr>
      </a:lvl5pPr>
      <a:lvl6pPr marL="1347405">
        <a:defRPr>
          <a:latin typeface="+mn-lt"/>
          <a:ea typeface="+mn-ea"/>
          <a:cs typeface="+mn-cs"/>
        </a:defRPr>
      </a:lvl6pPr>
      <a:lvl7pPr marL="1616887">
        <a:defRPr>
          <a:latin typeface="+mn-lt"/>
          <a:ea typeface="+mn-ea"/>
          <a:cs typeface="+mn-cs"/>
        </a:defRPr>
      </a:lvl7pPr>
      <a:lvl8pPr marL="1886369">
        <a:defRPr>
          <a:latin typeface="+mn-lt"/>
          <a:ea typeface="+mn-ea"/>
          <a:cs typeface="+mn-cs"/>
        </a:defRPr>
      </a:lvl8pPr>
      <a:lvl9pPr marL="2155852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15568" y="259307"/>
            <a:ext cx="216047" cy="626115"/>
          </a:xfrm>
          <a:custGeom>
            <a:avLst/>
            <a:gdLst/>
            <a:ahLst/>
            <a:cxnLst/>
            <a:rect l="l" t="t" r="r" b="b"/>
            <a:pathLst>
              <a:path w="368934" h="1032510">
                <a:moveTo>
                  <a:pt x="368378" y="275"/>
                </a:moveTo>
                <a:lnTo>
                  <a:pt x="-26" y="275"/>
                </a:lnTo>
                <a:lnTo>
                  <a:pt x="-26" y="1032720"/>
                </a:lnTo>
                <a:lnTo>
                  <a:pt x="368378" y="1032720"/>
                </a:lnTo>
                <a:lnTo>
                  <a:pt x="368378" y="275"/>
                </a:lnTo>
                <a:close/>
              </a:path>
            </a:pathLst>
          </a:custGeom>
          <a:solidFill>
            <a:srgbClr val="A8172E"/>
          </a:solidFill>
        </p:spPr>
        <p:txBody>
          <a:bodyPr wrap="square" lIns="0" tIns="0" rIns="0" bIns="0" rtlCol="0"/>
          <a:lstStyle/>
          <a:p>
            <a:pPr defTabSz="540380"/>
            <a:endParaRPr sz="11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36889" y="2922348"/>
            <a:ext cx="10299124" cy="8002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182" y="1244150"/>
            <a:ext cx="1036357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02786" y="6377960"/>
            <a:ext cx="3767328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40380"/>
            <a:endParaRPr lang="ru-RU" sz="11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88662" y="6377960"/>
            <a:ext cx="2707767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40380"/>
            <a:fld id="{1D8BD707-D9CF-40AE-B4C6-C98DA3205C09}" type="datetimeFigureOut">
              <a:rPr lang="en-US" sz="1100" smtClean="0">
                <a:solidFill>
                  <a:prstClr val="black">
                    <a:tint val="75000"/>
                  </a:prstClr>
                </a:solidFill>
              </a:rPr>
              <a:pPr defTabSz="540380"/>
              <a:t>11/11/2024</a:t>
            </a:fld>
            <a:endParaRPr lang="en-US" sz="11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76512" y="6377960"/>
            <a:ext cx="2707767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540380"/>
            <a:fld id="{B6F15528-21DE-4FAA-801E-634DDDAF4B2B}" type="slidenum">
              <a:rPr lang="ru-RU" sz="1100" smtClean="0">
                <a:solidFill>
                  <a:prstClr val="black">
                    <a:tint val="75000"/>
                  </a:prstClr>
                </a:solidFill>
              </a:rPr>
              <a:pPr defTabSz="540380"/>
              <a:t>‹#›</a:t>
            </a:fld>
            <a:endParaRPr lang="ru-RU" sz="11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5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70189">
        <a:defRPr>
          <a:latin typeface="+mn-lt"/>
          <a:ea typeface="+mn-ea"/>
          <a:cs typeface="+mn-cs"/>
        </a:defRPr>
      </a:lvl2pPr>
      <a:lvl3pPr marL="540380">
        <a:defRPr>
          <a:latin typeface="+mn-lt"/>
          <a:ea typeface="+mn-ea"/>
          <a:cs typeface="+mn-cs"/>
        </a:defRPr>
      </a:lvl3pPr>
      <a:lvl4pPr marL="810571">
        <a:defRPr>
          <a:latin typeface="+mn-lt"/>
          <a:ea typeface="+mn-ea"/>
          <a:cs typeface="+mn-cs"/>
        </a:defRPr>
      </a:lvl4pPr>
      <a:lvl5pPr marL="1080759">
        <a:defRPr>
          <a:latin typeface="+mn-lt"/>
          <a:ea typeface="+mn-ea"/>
          <a:cs typeface="+mn-cs"/>
        </a:defRPr>
      </a:lvl5pPr>
      <a:lvl6pPr marL="1350949">
        <a:defRPr>
          <a:latin typeface="+mn-lt"/>
          <a:ea typeface="+mn-ea"/>
          <a:cs typeface="+mn-cs"/>
        </a:defRPr>
      </a:lvl6pPr>
      <a:lvl7pPr marL="1621142">
        <a:defRPr>
          <a:latin typeface="+mn-lt"/>
          <a:ea typeface="+mn-ea"/>
          <a:cs typeface="+mn-cs"/>
        </a:defRPr>
      </a:lvl7pPr>
      <a:lvl8pPr marL="1891330">
        <a:defRPr>
          <a:latin typeface="+mn-lt"/>
          <a:ea typeface="+mn-ea"/>
          <a:cs typeface="+mn-cs"/>
        </a:defRPr>
      </a:lvl8pPr>
      <a:lvl9pPr marL="216152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0189">
        <a:defRPr>
          <a:latin typeface="+mn-lt"/>
          <a:ea typeface="+mn-ea"/>
          <a:cs typeface="+mn-cs"/>
        </a:defRPr>
      </a:lvl2pPr>
      <a:lvl3pPr marL="540380">
        <a:defRPr>
          <a:latin typeface="+mn-lt"/>
          <a:ea typeface="+mn-ea"/>
          <a:cs typeface="+mn-cs"/>
        </a:defRPr>
      </a:lvl3pPr>
      <a:lvl4pPr marL="810571">
        <a:defRPr>
          <a:latin typeface="+mn-lt"/>
          <a:ea typeface="+mn-ea"/>
          <a:cs typeface="+mn-cs"/>
        </a:defRPr>
      </a:lvl4pPr>
      <a:lvl5pPr marL="1080759">
        <a:defRPr>
          <a:latin typeface="+mn-lt"/>
          <a:ea typeface="+mn-ea"/>
          <a:cs typeface="+mn-cs"/>
        </a:defRPr>
      </a:lvl5pPr>
      <a:lvl6pPr marL="1350949">
        <a:defRPr>
          <a:latin typeface="+mn-lt"/>
          <a:ea typeface="+mn-ea"/>
          <a:cs typeface="+mn-cs"/>
        </a:defRPr>
      </a:lvl6pPr>
      <a:lvl7pPr marL="1621142">
        <a:defRPr>
          <a:latin typeface="+mn-lt"/>
          <a:ea typeface="+mn-ea"/>
          <a:cs typeface="+mn-cs"/>
        </a:defRPr>
      </a:lvl7pPr>
      <a:lvl8pPr marL="1891330">
        <a:defRPr>
          <a:latin typeface="+mn-lt"/>
          <a:ea typeface="+mn-ea"/>
          <a:cs typeface="+mn-cs"/>
        </a:defRPr>
      </a:lvl8pPr>
      <a:lvl9pPr marL="216152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7.png"/><Relationship Id="rId5" Type="http://schemas.openxmlformats.org/officeDocument/2006/relationships/hyperlink" Target="https://fssp.gov.ru/" TargetMode="Externa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image" Target="../media/image1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11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package" Target="../embeddings/Microsoft_Excel_Worksheet1.xlsx"/><Relationship Id="rId3" Type="http://schemas.openxmlformats.org/officeDocument/2006/relationships/notesSlide" Target="../notesSlides/notesSlide2.xml"/><Relationship Id="rId7" Type="http://schemas.openxmlformats.org/officeDocument/2006/relationships/hyperlink" Target="https://sales.ubrr.ru/open?form=bkithreesteps&amp;design=opents&amp;ldg=agent&amp;utm_medium=kpza.metr.club" TargetMode="External"/><Relationship Id="rId12" Type="http://schemas.openxmlformats.org/officeDocument/2006/relationships/hyperlink" Target="https://www.ubrr.ru/chastnym-klientam/servisy/onlayn-zapis-v-otdelenie-banka" TargetMode="External"/><Relationship Id="rId2" Type="http://schemas.openxmlformats.org/officeDocument/2006/relationships/slideLayout" Target="../slideLayouts/slideLayout50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8.png"/><Relationship Id="rId11" Type="http://schemas.openxmlformats.org/officeDocument/2006/relationships/image" Target="../media/image22.png"/><Relationship Id="rId5" Type="http://schemas.openxmlformats.org/officeDocument/2006/relationships/image" Target="../media/image15.png"/><Relationship Id="rId10" Type="http://schemas.openxmlformats.org/officeDocument/2006/relationships/image" Target="../media/image21.png"/><Relationship Id="rId4" Type="http://schemas.openxmlformats.org/officeDocument/2006/relationships/image" Target="../media/image17.png"/><Relationship Id="rId9" Type="http://schemas.openxmlformats.org/officeDocument/2006/relationships/image" Target="../media/image20.png"/><Relationship Id="rId1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notesSlide" Target="../notesSlides/notesSlide3.xml"/><Relationship Id="rId7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50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8.png"/><Relationship Id="rId5" Type="http://schemas.openxmlformats.org/officeDocument/2006/relationships/image" Target="../media/image15.png"/><Relationship Id="rId4" Type="http://schemas.openxmlformats.org/officeDocument/2006/relationships/image" Target="../media/image17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64273" y="1293987"/>
            <a:ext cx="7736796" cy="1368391"/>
          </a:xfrm>
          <a:prstGeom prst="rect">
            <a:avLst/>
          </a:prstGeom>
        </p:spPr>
        <p:txBody>
          <a:bodyPr vert="horz" wrap="square" lIns="0" tIns="166437" rIns="0" bIns="0" rtlCol="0">
            <a:spAutoFit/>
          </a:bodyPr>
          <a:lstStyle/>
          <a:p>
            <a:pPr marL="289048" algn="r" defTabSz="1473378"/>
            <a:r>
              <a:rPr lang="ru-RU" sz="3900" b="1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Кредит под залог авто УБРиР</a:t>
            </a:r>
            <a:endParaRPr lang="ru-RU" sz="2600" b="1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95778" y="5951793"/>
            <a:ext cx="1800517" cy="398542"/>
          </a:xfrm>
          <a:custGeom>
            <a:avLst/>
            <a:gdLst/>
            <a:ahLst/>
            <a:cxnLst/>
            <a:rect l="l" t="t" r="r" b="b"/>
            <a:pathLst>
              <a:path w="3074670" h="657225">
                <a:moveTo>
                  <a:pt x="872921" y="429869"/>
                </a:moveTo>
                <a:lnTo>
                  <a:pt x="867156" y="379412"/>
                </a:lnTo>
                <a:lnTo>
                  <a:pt x="851776" y="334454"/>
                </a:lnTo>
                <a:lnTo>
                  <a:pt x="827900" y="294335"/>
                </a:lnTo>
                <a:lnTo>
                  <a:pt x="796658" y="260210"/>
                </a:lnTo>
                <a:lnTo>
                  <a:pt x="801598" y="244449"/>
                </a:lnTo>
                <a:lnTo>
                  <a:pt x="805180" y="228117"/>
                </a:lnTo>
                <a:lnTo>
                  <a:pt x="807364" y="211302"/>
                </a:lnTo>
                <a:lnTo>
                  <a:pt x="808113" y="194056"/>
                </a:lnTo>
                <a:lnTo>
                  <a:pt x="807885" y="184810"/>
                </a:lnTo>
                <a:lnTo>
                  <a:pt x="791489" y="114909"/>
                </a:lnTo>
                <a:lnTo>
                  <a:pt x="769429" y="76987"/>
                </a:lnTo>
                <a:lnTo>
                  <a:pt x="739787" y="45250"/>
                </a:lnTo>
                <a:lnTo>
                  <a:pt x="703795" y="20980"/>
                </a:lnTo>
                <a:lnTo>
                  <a:pt x="662736" y="5461"/>
                </a:lnTo>
                <a:lnTo>
                  <a:pt x="617867" y="0"/>
                </a:lnTo>
                <a:lnTo>
                  <a:pt x="392912" y="0"/>
                </a:lnTo>
                <a:lnTo>
                  <a:pt x="392912" y="421246"/>
                </a:lnTo>
                <a:lnTo>
                  <a:pt x="385152" y="467677"/>
                </a:lnTo>
                <a:lnTo>
                  <a:pt x="363537" y="508050"/>
                </a:lnTo>
                <a:lnTo>
                  <a:pt x="330593" y="539915"/>
                </a:lnTo>
                <a:lnTo>
                  <a:pt x="288861" y="560819"/>
                </a:lnTo>
                <a:lnTo>
                  <a:pt x="240842" y="568337"/>
                </a:lnTo>
                <a:lnTo>
                  <a:pt x="232930" y="568134"/>
                </a:lnTo>
                <a:lnTo>
                  <a:pt x="187147" y="558876"/>
                </a:lnTo>
                <a:lnTo>
                  <a:pt x="147535" y="537337"/>
                </a:lnTo>
                <a:lnTo>
                  <a:pt x="116395" y="505726"/>
                </a:lnTo>
                <a:lnTo>
                  <a:pt x="96024" y="466293"/>
                </a:lnTo>
                <a:lnTo>
                  <a:pt x="88722" y="421246"/>
                </a:lnTo>
                <a:lnTo>
                  <a:pt x="88722" y="124294"/>
                </a:lnTo>
                <a:lnTo>
                  <a:pt x="91528" y="110451"/>
                </a:lnTo>
                <a:lnTo>
                  <a:pt x="99148" y="99123"/>
                </a:lnTo>
                <a:lnTo>
                  <a:pt x="110439" y="91490"/>
                </a:lnTo>
                <a:lnTo>
                  <a:pt x="124231" y="88684"/>
                </a:lnTo>
                <a:lnTo>
                  <a:pt x="212293" y="88684"/>
                </a:lnTo>
                <a:lnTo>
                  <a:pt x="229552" y="85204"/>
                </a:lnTo>
                <a:lnTo>
                  <a:pt x="256654" y="44335"/>
                </a:lnTo>
                <a:lnTo>
                  <a:pt x="229552" y="3492"/>
                </a:lnTo>
                <a:lnTo>
                  <a:pt x="212293" y="0"/>
                </a:lnTo>
                <a:lnTo>
                  <a:pt x="124231" y="0"/>
                </a:lnTo>
                <a:lnTo>
                  <a:pt x="75920" y="9779"/>
                </a:lnTo>
                <a:lnTo>
                  <a:pt x="36423" y="36436"/>
                </a:lnTo>
                <a:lnTo>
                  <a:pt x="9779" y="75946"/>
                </a:lnTo>
                <a:lnTo>
                  <a:pt x="0" y="124294"/>
                </a:lnTo>
                <a:lnTo>
                  <a:pt x="50" y="424510"/>
                </a:lnTo>
                <a:lnTo>
                  <a:pt x="5524" y="471385"/>
                </a:lnTo>
                <a:lnTo>
                  <a:pt x="19939" y="515048"/>
                </a:lnTo>
                <a:lnTo>
                  <a:pt x="42329" y="554545"/>
                </a:lnTo>
                <a:lnTo>
                  <a:pt x="71755" y="588962"/>
                </a:lnTo>
                <a:lnTo>
                  <a:pt x="107276" y="617347"/>
                </a:lnTo>
                <a:lnTo>
                  <a:pt x="147929" y="638771"/>
                </a:lnTo>
                <a:lnTo>
                  <a:pt x="192760" y="652322"/>
                </a:lnTo>
                <a:lnTo>
                  <a:pt x="240842" y="657047"/>
                </a:lnTo>
                <a:lnTo>
                  <a:pt x="289318" y="652246"/>
                </a:lnTo>
                <a:lnTo>
                  <a:pt x="334479" y="638479"/>
                </a:lnTo>
                <a:lnTo>
                  <a:pt x="375386" y="616712"/>
                </a:lnTo>
                <a:lnTo>
                  <a:pt x="411035" y="587895"/>
                </a:lnTo>
                <a:lnTo>
                  <a:pt x="440461" y="552983"/>
                </a:lnTo>
                <a:lnTo>
                  <a:pt x="462699" y="512927"/>
                </a:lnTo>
                <a:lnTo>
                  <a:pt x="476745" y="468693"/>
                </a:lnTo>
                <a:lnTo>
                  <a:pt x="481647" y="421246"/>
                </a:lnTo>
                <a:lnTo>
                  <a:pt x="481647" y="88684"/>
                </a:lnTo>
                <a:lnTo>
                  <a:pt x="620471" y="88836"/>
                </a:lnTo>
                <a:lnTo>
                  <a:pt x="659041" y="97828"/>
                </a:lnTo>
                <a:lnTo>
                  <a:pt x="690473" y="120535"/>
                </a:lnTo>
                <a:lnTo>
                  <a:pt x="711631" y="153708"/>
                </a:lnTo>
                <a:lnTo>
                  <a:pt x="719378" y="194056"/>
                </a:lnTo>
                <a:lnTo>
                  <a:pt x="719378" y="201193"/>
                </a:lnTo>
                <a:lnTo>
                  <a:pt x="707110" y="244297"/>
                </a:lnTo>
                <a:lnTo>
                  <a:pt x="701916" y="253136"/>
                </a:lnTo>
                <a:lnTo>
                  <a:pt x="695071" y="268998"/>
                </a:lnTo>
                <a:lnTo>
                  <a:pt x="694524" y="284378"/>
                </a:lnTo>
                <a:lnTo>
                  <a:pt x="700290" y="298018"/>
                </a:lnTo>
                <a:lnTo>
                  <a:pt x="712444" y="308673"/>
                </a:lnTo>
                <a:lnTo>
                  <a:pt x="721982" y="314388"/>
                </a:lnTo>
                <a:lnTo>
                  <a:pt x="731024" y="320852"/>
                </a:lnTo>
                <a:lnTo>
                  <a:pt x="762812" y="356019"/>
                </a:lnTo>
                <a:lnTo>
                  <a:pt x="781710" y="403974"/>
                </a:lnTo>
                <a:lnTo>
                  <a:pt x="784250" y="430834"/>
                </a:lnTo>
                <a:lnTo>
                  <a:pt x="775106" y="480949"/>
                </a:lnTo>
                <a:lnTo>
                  <a:pt x="749998" y="522846"/>
                </a:lnTo>
                <a:lnTo>
                  <a:pt x="712419" y="552894"/>
                </a:lnTo>
                <a:lnTo>
                  <a:pt x="665899" y="567499"/>
                </a:lnTo>
                <a:lnTo>
                  <a:pt x="656285" y="568274"/>
                </a:lnTo>
                <a:lnTo>
                  <a:pt x="507949" y="568274"/>
                </a:lnTo>
                <a:lnTo>
                  <a:pt x="490702" y="571779"/>
                </a:lnTo>
                <a:lnTo>
                  <a:pt x="476618" y="581304"/>
                </a:lnTo>
                <a:lnTo>
                  <a:pt x="467118" y="595414"/>
                </a:lnTo>
                <a:lnTo>
                  <a:pt x="463626" y="612686"/>
                </a:lnTo>
                <a:lnTo>
                  <a:pt x="467118" y="629958"/>
                </a:lnTo>
                <a:lnTo>
                  <a:pt x="476618" y="644055"/>
                </a:lnTo>
                <a:lnTo>
                  <a:pt x="490702" y="653554"/>
                </a:lnTo>
                <a:lnTo>
                  <a:pt x="507949" y="657047"/>
                </a:lnTo>
                <a:lnTo>
                  <a:pt x="651344" y="657047"/>
                </a:lnTo>
                <a:lnTo>
                  <a:pt x="695934" y="652437"/>
                </a:lnTo>
                <a:lnTo>
                  <a:pt x="737501" y="639229"/>
                </a:lnTo>
                <a:lnTo>
                  <a:pt x="775131" y="618337"/>
                </a:lnTo>
                <a:lnTo>
                  <a:pt x="807935" y="590689"/>
                </a:lnTo>
                <a:lnTo>
                  <a:pt x="835025" y="557199"/>
                </a:lnTo>
                <a:lnTo>
                  <a:pt x="855484" y="518782"/>
                </a:lnTo>
                <a:lnTo>
                  <a:pt x="868413" y="476351"/>
                </a:lnTo>
                <a:lnTo>
                  <a:pt x="872921" y="429869"/>
                </a:lnTo>
                <a:close/>
              </a:path>
              <a:path w="3074670" h="657225">
                <a:moveTo>
                  <a:pt x="1432407" y="104965"/>
                </a:moveTo>
                <a:lnTo>
                  <a:pt x="1429842" y="100469"/>
                </a:lnTo>
                <a:lnTo>
                  <a:pt x="1422120" y="100469"/>
                </a:lnTo>
                <a:lnTo>
                  <a:pt x="1330858" y="100469"/>
                </a:lnTo>
                <a:lnTo>
                  <a:pt x="1328280" y="103035"/>
                </a:lnTo>
                <a:lnTo>
                  <a:pt x="1324419" y="113969"/>
                </a:lnTo>
                <a:lnTo>
                  <a:pt x="1283919" y="238671"/>
                </a:lnTo>
                <a:lnTo>
                  <a:pt x="1249857" y="349859"/>
                </a:lnTo>
                <a:lnTo>
                  <a:pt x="1245362" y="349859"/>
                </a:lnTo>
                <a:lnTo>
                  <a:pt x="1209370" y="243814"/>
                </a:lnTo>
                <a:lnTo>
                  <a:pt x="1161808" y="113334"/>
                </a:lnTo>
                <a:lnTo>
                  <a:pt x="1158582" y="103035"/>
                </a:lnTo>
                <a:lnTo>
                  <a:pt x="1155369" y="100469"/>
                </a:lnTo>
                <a:lnTo>
                  <a:pt x="1058316" y="100469"/>
                </a:lnTo>
                <a:lnTo>
                  <a:pt x="1053172" y="104330"/>
                </a:lnTo>
                <a:lnTo>
                  <a:pt x="1057033" y="112687"/>
                </a:lnTo>
                <a:lnTo>
                  <a:pt x="1170165" y="394208"/>
                </a:lnTo>
                <a:lnTo>
                  <a:pt x="1176693" y="408292"/>
                </a:lnTo>
                <a:lnTo>
                  <a:pt x="1183817" y="416699"/>
                </a:lnTo>
                <a:lnTo>
                  <a:pt x="1193114" y="420776"/>
                </a:lnTo>
                <a:lnTo>
                  <a:pt x="1206157" y="421843"/>
                </a:lnTo>
                <a:lnTo>
                  <a:pt x="1222870" y="421843"/>
                </a:lnTo>
                <a:lnTo>
                  <a:pt x="1212583" y="450773"/>
                </a:lnTo>
                <a:lnTo>
                  <a:pt x="1204074" y="467906"/>
                </a:lnTo>
                <a:lnTo>
                  <a:pt x="1193215" y="477443"/>
                </a:lnTo>
                <a:lnTo>
                  <a:pt x="1178864" y="481685"/>
                </a:lnTo>
                <a:lnTo>
                  <a:pt x="1159878" y="482917"/>
                </a:lnTo>
                <a:lnTo>
                  <a:pt x="1151737" y="482777"/>
                </a:lnTo>
                <a:lnTo>
                  <a:pt x="1143406" y="482346"/>
                </a:lnTo>
                <a:lnTo>
                  <a:pt x="1134478" y="481558"/>
                </a:lnTo>
                <a:lnTo>
                  <a:pt x="1114882" y="479044"/>
                </a:lnTo>
                <a:lnTo>
                  <a:pt x="1111669" y="477774"/>
                </a:lnTo>
                <a:lnTo>
                  <a:pt x="1099464" y="540753"/>
                </a:lnTo>
                <a:lnTo>
                  <a:pt x="1143571" y="562051"/>
                </a:lnTo>
                <a:lnTo>
                  <a:pt x="1172730" y="563905"/>
                </a:lnTo>
                <a:lnTo>
                  <a:pt x="1216990" y="559473"/>
                </a:lnTo>
                <a:lnTo>
                  <a:pt x="1251546" y="544855"/>
                </a:lnTo>
                <a:lnTo>
                  <a:pt x="1278039" y="518071"/>
                </a:lnTo>
                <a:lnTo>
                  <a:pt x="1298067" y="477126"/>
                </a:lnTo>
                <a:lnTo>
                  <a:pt x="1429842" y="111404"/>
                </a:lnTo>
                <a:lnTo>
                  <a:pt x="1432407" y="104965"/>
                </a:lnTo>
                <a:close/>
              </a:path>
              <a:path w="3074670" h="657225">
                <a:moveTo>
                  <a:pt x="1839887" y="410921"/>
                </a:moveTo>
                <a:lnTo>
                  <a:pt x="1838413" y="384987"/>
                </a:lnTo>
                <a:lnTo>
                  <a:pt x="1831555" y="353834"/>
                </a:lnTo>
                <a:lnTo>
                  <a:pt x="1828279" y="347294"/>
                </a:lnTo>
                <a:lnTo>
                  <a:pt x="1815617" y="321906"/>
                </a:lnTo>
                <a:lnTo>
                  <a:pt x="1786940" y="293611"/>
                </a:lnTo>
                <a:lnTo>
                  <a:pt x="1741830" y="273380"/>
                </a:lnTo>
                <a:lnTo>
                  <a:pt x="1738325" y="272973"/>
                </a:lnTo>
                <a:lnTo>
                  <a:pt x="1738325" y="405777"/>
                </a:lnTo>
                <a:lnTo>
                  <a:pt x="1735455" y="425627"/>
                </a:lnTo>
                <a:lnTo>
                  <a:pt x="1725472" y="445477"/>
                </a:lnTo>
                <a:lnTo>
                  <a:pt x="1706333" y="460743"/>
                </a:lnTo>
                <a:lnTo>
                  <a:pt x="1675980" y="466852"/>
                </a:lnTo>
                <a:lnTo>
                  <a:pt x="1582775" y="466852"/>
                </a:lnTo>
                <a:lnTo>
                  <a:pt x="1582775" y="347294"/>
                </a:lnTo>
                <a:lnTo>
                  <a:pt x="1676615" y="347294"/>
                </a:lnTo>
                <a:lnTo>
                  <a:pt x="1703070" y="351726"/>
                </a:lnTo>
                <a:lnTo>
                  <a:pt x="1722412" y="364007"/>
                </a:lnTo>
                <a:lnTo>
                  <a:pt x="1734286" y="382536"/>
                </a:lnTo>
                <a:lnTo>
                  <a:pt x="1738325" y="405777"/>
                </a:lnTo>
                <a:lnTo>
                  <a:pt x="1738325" y="272973"/>
                </a:lnTo>
                <a:lnTo>
                  <a:pt x="1676615" y="265658"/>
                </a:lnTo>
                <a:lnTo>
                  <a:pt x="1582775" y="265658"/>
                </a:lnTo>
                <a:lnTo>
                  <a:pt x="1582775" y="185953"/>
                </a:lnTo>
                <a:lnTo>
                  <a:pt x="1785886" y="185953"/>
                </a:lnTo>
                <a:lnTo>
                  <a:pt x="1788464" y="182753"/>
                </a:lnTo>
                <a:lnTo>
                  <a:pt x="1788464" y="105613"/>
                </a:lnTo>
                <a:lnTo>
                  <a:pt x="1786534" y="102400"/>
                </a:lnTo>
                <a:lnTo>
                  <a:pt x="1526222" y="102400"/>
                </a:lnTo>
                <a:lnTo>
                  <a:pt x="1506778" y="105067"/>
                </a:lnTo>
                <a:lnTo>
                  <a:pt x="1494078" y="113169"/>
                </a:lnTo>
                <a:lnTo>
                  <a:pt x="1487170" y="126809"/>
                </a:lnTo>
                <a:lnTo>
                  <a:pt x="1485087" y="146100"/>
                </a:lnTo>
                <a:lnTo>
                  <a:pt x="1485087" y="513753"/>
                </a:lnTo>
                <a:lnTo>
                  <a:pt x="1486687" y="531444"/>
                </a:lnTo>
                <a:lnTo>
                  <a:pt x="1492554" y="543407"/>
                </a:lnTo>
                <a:lnTo>
                  <a:pt x="1504340" y="550189"/>
                </a:lnTo>
                <a:lnTo>
                  <a:pt x="1523657" y="552335"/>
                </a:lnTo>
                <a:lnTo>
                  <a:pt x="1685620" y="552335"/>
                </a:lnTo>
                <a:lnTo>
                  <a:pt x="1734985" y="545465"/>
                </a:lnTo>
                <a:lnTo>
                  <a:pt x="1777403" y="526072"/>
                </a:lnTo>
                <a:lnTo>
                  <a:pt x="1810575" y="495960"/>
                </a:lnTo>
                <a:lnTo>
                  <a:pt x="1832165" y="456971"/>
                </a:lnTo>
                <a:lnTo>
                  <a:pt x="1839887" y="410921"/>
                </a:lnTo>
                <a:close/>
              </a:path>
              <a:path w="3074670" h="657225">
                <a:moveTo>
                  <a:pt x="2258936" y="242519"/>
                </a:moveTo>
                <a:lnTo>
                  <a:pt x="2252243" y="196532"/>
                </a:lnTo>
                <a:lnTo>
                  <a:pt x="2247912" y="187883"/>
                </a:lnTo>
                <a:lnTo>
                  <a:pt x="2232825" y="157708"/>
                </a:lnTo>
                <a:lnTo>
                  <a:pt x="2201722" y="127800"/>
                </a:lnTo>
                <a:lnTo>
                  <a:pt x="2159952" y="108559"/>
                </a:lnTo>
                <a:lnTo>
                  <a:pt x="2158022" y="108305"/>
                </a:lnTo>
                <a:lnTo>
                  <a:pt x="2158022" y="248945"/>
                </a:lnTo>
                <a:lnTo>
                  <a:pt x="2154224" y="272859"/>
                </a:lnTo>
                <a:lnTo>
                  <a:pt x="2142591" y="292252"/>
                </a:lnTo>
                <a:lnTo>
                  <a:pt x="2122767" y="305257"/>
                </a:lnTo>
                <a:lnTo>
                  <a:pt x="2094382" y="310007"/>
                </a:lnTo>
                <a:lnTo>
                  <a:pt x="2010194" y="310007"/>
                </a:lnTo>
                <a:lnTo>
                  <a:pt x="2010194" y="187883"/>
                </a:lnTo>
                <a:lnTo>
                  <a:pt x="2093747" y="187883"/>
                </a:lnTo>
                <a:lnTo>
                  <a:pt x="2125751" y="193992"/>
                </a:lnTo>
                <a:lnTo>
                  <a:pt x="2145398" y="209257"/>
                </a:lnTo>
                <a:lnTo>
                  <a:pt x="2155291" y="229108"/>
                </a:lnTo>
                <a:lnTo>
                  <a:pt x="2158022" y="248945"/>
                </a:lnTo>
                <a:lnTo>
                  <a:pt x="2158022" y="108305"/>
                </a:lnTo>
                <a:lnTo>
                  <a:pt x="2108517" y="101752"/>
                </a:lnTo>
                <a:lnTo>
                  <a:pt x="1951050" y="101752"/>
                </a:lnTo>
                <a:lnTo>
                  <a:pt x="1932012" y="104533"/>
                </a:lnTo>
                <a:lnTo>
                  <a:pt x="1920201" y="112445"/>
                </a:lnTo>
                <a:lnTo>
                  <a:pt x="1914182" y="124802"/>
                </a:lnTo>
                <a:lnTo>
                  <a:pt x="1912493" y="140970"/>
                </a:lnTo>
                <a:lnTo>
                  <a:pt x="1912493" y="549109"/>
                </a:lnTo>
                <a:lnTo>
                  <a:pt x="1916988" y="552323"/>
                </a:lnTo>
                <a:lnTo>
                  <a:pt x="2007616" y="552323"/>
                </a:lnTo>
                <a:lnTo>
                  <a:pt x="2010194" y="550405"/>
                </a:lnTo>
                <a:lnTo>
                  <a:pt x="2010194" y="389077"/>
                </a:lnTo>
                <a:lnTo>
                  <a:pt x="2095677" y="389077"/>
                </a:lnTo>
                <a:lnTo>
                  <a:pt x="2157984" y="381254"/>
                </a:lnTo>
                <a:lnTo>
                  <a:pt x="2202281" y="360794"/>
                </a:lnTo>
                <a:lnTo>
                  <a:pt x="2231542" y="332193"/>
                </a:lnTo>
                <a:lnTo>
                  <a:pt x="2243378" y="310007"/>
                </a:lnTo>
                <a:lnTo>
                  <a:pt x="2248751" y="299948"/>
                </a:lnTo>
                <a:lnTo>
                  <a:pt x="2256879" y="268554"/>
                </a:lnTo>
                <a:lnTo>
                  <a:pt x="2258936" y="242519"/>
                </a:lnTo>
                <a:close/>
              </a:path>
              <a:path w="3074670" h="657225">
                <a:moveTo>
                  <a:pt x="2637498" y="250888"/>
                </a:moveTo>
                <a:lnTo>
                  <a:pt x="2635212" y="233324"/>
                </a:lnTo>
                <a:lnTo>
                  <a:pt x="2628404" y="222275"/>
                </a:lnTo>
                <a:lnTo>
                  <a:pt x="2617152" y="216535"/>
                </a:lnTo>
                <a:lnTo>
                  <a:pt x="2601493" y="214884"/>
                </a:lnTo>
                <a:lnTo>
                  <a:pt x="2570010" y="214884"/>
                </a:lnTo>
                <a:lnTo>
                  <a:pt x="2530157" y="236093"/>
                </a:lnTo>
                <a:lnTo>
                  <a:pt x="2478722" y="319252"/>
                </a:lnTo>
                <a:lnTo>
                  <a:pt x="2458135" y="351713"/>
                </a:lnTo>
                <a:lnTo>
                  <a:pt x="2415743" y="421855"/>
                </a:lnTo>
                <a:lnTo>
                  <a:pt x="2412530" y="421855"/>
                </a:lnTo>
                <a:lnTo>
                  <a:pt x="2412530" y="216814"/>
                </a:lnTo>
                <a:lnTo>
                  <a:pt x="2410599" y="214884"/>
                </a:lnTo>
                <a:lnTo>
                  <a:pt x="2323185" y="214884"/>
                </a:lnTo>
                <a:lnTo>
                  <a:pt x="2319972" y="217462"/>
                </a:lnTo>
                <a:lnTo>
                  <a:pt x="2319972" y="225171"/>
                </a:lnTo>
                <a:lnTo>
                  <a:pt x="2319972" y="516331"/>
                </a:lnTo>
                <a:lnTo>
                  <a:pt x="2321433" y="531990"/>
                </a:lnTo>
                <a:lnTo>
                  <a:pt x="2326881" y="543255"/>
                </a:lnTo>
                <a:lnTo>
                  <a:pt x="2337866" y="550049"/>
                </a:lnTo>
                <a:lnTo>
                  <a:pt x="2355964" y="552323"/>
                </a:lnTo>
                <a:lnTo>
                  <a:pt x="2386165" y="552323"/>
                </a:lnTo>
                <a:lnTo>
                  <a:pt x="2426030" y="531114"/>
                </a:lnTo>
                <a:lnTo>
                  <a:pt x="2499588" y="416013"/>
                </a:lnTo>
                <a:lnTo>
                  <a:pt x="2526931" y="371487"/>
                </a:lnTo>
                <a:lnTo>
                  <a:pt x="2541079" y="349211"/>
                </a:lnTo>
                <a:lnTo>
                  <a:pt x="2544292" y="349211"/>
                </a:lnTo>
                <a:lnTo>
                  <a:pt x="2544292" y="551040"/>
                </a:lnTo>
                <a:lnTo>
                  <a:pt x="2546858" y="552323"/>
                </a:lnTo>
                <a:lnTo>
                  <a:pt x="2634272" y="552323"/>
                </a:lnTo>
                <a:lnTo>
                  <a:pt x="2637498" y="550405"/>
                </a:lnTo>
                <a:lnTo>
                  <a:pt x="2637498" y="250888"/>
                </a:lnTo>
                <a:close/>
              </a:path>
              <a:path w="3074670" h="657225">
                <a:moveTo>
                  <a:pt x="3074543" y="242519"/>
                </a:moveTo>
                <a:lnTo>
                  <a:pt x="3067850" y="196532"/>
                </a:lnTo>
                <a:lnTo>
                  <a:pt x="3048444" y="157708"/>
                </a:lnTo>
                <a:lnTo>
                  <a:pt x="3017342" y="127800"/>
                </a:lnTo>
                <a:lnTo>
                  <a:pt x="2975572" y="108559"/>
                </a:lnTo>
                <a:lnTo>
                  <a:pt x="2973641" y="108305"/>
                </a:lnTo>
                <a:lnTo>
                  <a:pt x="2973641" y="248945"/>
                </a:lnTo>
                <a:lnTo>
                  <a:pt x="2969844" y="272859"/>
                </a:lnTo>
                <a:lnTo>
                  <a:pt x="2958211" y="292252"/>
                </a:lnTo>
                <a:lnTo>
                  <a:pt x="2938386" y="305257"/>
                </a:lnTo>
                <a:lnTo>
                  <a:pt x="2910001" y="310007"/>
                </a:lnTo>
                <a:lnTo>
                  <a:pt x="2825800" y="310007"/>
                </a:lnTo>
                <a:lnTo>
                  <a:pt x="2825800" y="187883"/>
                </a:lnTo>
                <a:lnTo>
                  <a:pt x="2909354" y="187883"/>
                </a:lnTo>
                <a:lnTo>
                  <a:pt x="2941358" y="193992"/>
                </a:lnTo>
                <a:lnTo>
                  <a:pt x="2961017" y="209257"/>
                </a:lnTo>
                <a:lnTo>
                  <a:pt x="2970911" y="229108"/>
                </a:lnTo>
                <a:lnTo>
                  <a:pt x="2973641" y="248945"/>
                </a:lnTo>
                <a:lnTo>
                  <a:pt x="2973641" y="108305"/>
                </a:lnTo>
                <a:lnTo>
                  <a:pt x="2924137" y="101752"/>
                </a:lnTo>
                <a:lnTo>
                  <a:pt x="2766669" y="101752"/>
                </a:lnTo>
                <a:lnTo>
                  <a:pt x="2747619" y="104533"/>
                </a:lnTo>
                <a:lnTo>
                  <a:pt x="2735821" y="112445"/>
                </a:lnTo>
                <a:lnTo>
                  <a:pt x="2729788" y="124802"/>
                </a:lnTo>
                <a:lnTo>
                  <a:pt x="2728099" y="140970"/>
                </a:lnTo>
                <a:lnTo>
                  <a:pt x="2728099" y="549109"/>
                </a:lnTo>
                <a:lnTo>
                  <a:pt x="2732595" y="552323"/>
                </a:lnTo>
                <a:lnTo>
                  <a:pt x="2823222" y="552323"/>
                </a:lnTo>
                <a:lnTo>
                  <a:pt x="2825800" y="550405"/>
                </a:lnTo>
                <a:lnTo>
                  <a:pt x="2825800" y="389077"/>
                </a:lnTo>
                <a:lnTo>
                  <a:pt x="2911284" y="389077"/>
                </a:lnTo>
                <a:lnTo>
                  <a:pt x="2973590" y="381254"/>
                </a:lnTo>
                <a:lnTo>
                  <a:pt x="3017888" y="360794"/>
                </a:lnTo>
                <a:lnTo>
                  <a:pt x="3047149" y="332193"/>
                </a:lnTo>
                <a:lnTo>
                  <a:pt x="3058985" y="310007"/>
                </a:lnTo>
                <a:lnTo>
                  <a:pt x="3064357" y="299948"/>
                </a:lnTo>
                <a:lnTo>
                  <a:pt x="3072498" y="268554"/>
                </a:lnTo>
                <a:lnTo>
                  <a:pt x="3074543" y="242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6710562" y="5924218"/>
            <a:ext cx="5062338" cy="952435"/>
          </a:xfrm>
          <a:prstGeom prst="rect">
            <a:avLst/>
          </a:prstGeom>
        </p:spPr>
        <p:txBody>
          <a:bodyPr wrap="none" lIns="54224" tIns="27112" rIns="54224" bIns="27112">
            <a:spAutoFit/>
          </a:bodyPr>
          <a:lstStyle/>
          <a:p>
            <a:pPr marL="7531" marR="3012" indent="2745086" algn="r">
              <a:lnSpc>
                <a:spcPts val="6991"/>
              </a:lnSpc>
              <a:spcBef>
                <a:spcPts val="1311"/>
              </a:spcBef>
            </a:pPr>
            <a:r>
              <a:rPr lang="ru-RU" sz="2400" spc="-6" dirty="0" smtClean="0">
                <a:solidFill>
                  <a:srgbClr val="FFFFFF"/>
                </a:solidFill>
                <a:latin typeface="Arial Black"/>
                <a:cs typeface="Arial Black"/>
              </a:rPr>
              <a:t>Ноябрь 202</a:t>
            </a:r>
            <a:r>
              <a:rPr lang="en-US" sz="2400" spc="-6" dirty="0">
                <a:solidFill>
                  <a:srgbClr val="FFFFFF"/>
                </a:solidFill>
                <a:latin typeface="Arial Black"/>
                <a:cs typeface="Arial Black"/>
              </a:rPr>
              <a:t>4</a:t>
            </a:r>
            <a:endParaRPr lang="ru-RU" sz="2400" spc="-6" dirty="0">
              <a:solidFill>
                <a:srgbClr val="FFFFFF"/>
              </a:solidFill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141548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1579" y="383381"/>
            <a:ext cx="8981004" cy="286045"/>
          </a:xfrm>
          <a:prstGeom prst="rect">
            <a:avLst/>
          </a:prstGeom>
        </p:spPr>
        <p:txBody>
          <a:bodyPr vert="horz" wrap="square" lIns="0" tIns="8959" rIns="0" bIns="0" rtlCol="0" anchor="ctr">
            <a:spAutoFit/>
          </a:bodyPr>
          <a:lstStyle>
            <a:defPPr>
              <a:defRPr lang="ru-RU"/>
            </a:defPPr>
            <a:lvl1pPr marL="12700" defTabSz="914372">
              <a:spcBef>
                <a:spcPts val="120"/>
              </a:spcBef>
              <a:defRPr sz="3200" spc="15">
                <a:solidFill>
                  <a:srgbClr val="202020"/>
                </a:solidFill>
                <a:latin typeface="Gotham Pro Black" panose="02000903040000020004" pitchFamily="2" charset="0"/>
                <a:cs typeface="Gotham Pro Black" panose="02000903040000020004" pitchFamily="2" charset="0"/>
              </a:defRPr>
            </a:lvl1pPr>
          </a:lstStyle>
          <a:p>
            <a:r>
              <a:rPr lang="ru-RU" sz="1800" dirty="0" smtClean="0">
                <a:latin typeface="Arial Black" panose="020B0A04020102020204" pitchFamily="34" charset="0"/>
              </a:rPr>
              <a:t>КРЕДИТ ПОД ЗАЛОГ АВТО В УБРИР</a:t>
            </a:r>
            <a:endParaRPr lang="ru-RU" sz="1800" dirty="0">
              <a:latin typeface="Arial Black" panose="020B0A04020102020204" pitchFamily="34" charset="0"/>
            </a:endParaRPr>
          </a:p>
        </p:txBody>
      </p:sp>
      <p:sp>
        <p:nvSpPr>
          <p:cNvPr id="42" name="Прямоугольник: скругленные углы 23">
            <a:extLst>
              <a:ext uri="{FF2B5EF4-FFF2-40B4-BE49-F238E27FC236}">
                <a16:creationId xmlns="" xmlns:a16="http://schemas.microsoft.com/office/drawing/2014/main" id="{659AA4CE-D116-4DFC-B7B1-CE2588D3FA12}"/>
              </a:ext>
            </a:extLst>
          </p:cNvPr>
          <p:cNvSpPr/>
          <p:nvPr/>
        </p:nvSpPr>
        <p:spPr>
          <a:xfrm>
            <a:off x="1168761" y="2300396"/>
            <a:ext cx="2656020" cy="64912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60250" tIns="30126" rIns="60250" bIns="30126" rtlCol="0" anchor="ctr"/>
          <a:lstStyle/>
          <a:p>
            <a:pPr defTabSz="993414"/>
            <a:endParaRPr lang="ru-RU" sz="1100" b="1" dirty="0">
              <a:solidFill>
                <a:srgbClr val="000000"/>
              </a:solidFill>
              <a:latin typeface="Gotham Pro" panose="02000503040000020004" pitchFamily="2" charset="0"/>
              <a:ea typeface="Segoe UI Black" panose="020B0A02040204020203" pitchFamily="34" charset="0"/>
              <a:cs typeface="Gotham Pro" panose="02000503040000020004" pitchFamily="2" charset="0"/>
            </a:endParaRPr>
          </a:p>
        </p:txBody>
      </p:sp>
      <p:sp>
        <p:nvSpPr>
          <p:cNvPr id="43" name="object 2"/>
          <p:cNvSpPr txBox="1"/>
          <p:nvPr/>
        </p:nvSpPr>
        <p:spPr>
          <a:xfrm>
            <a:off x="315642" y="1348002"/>
            <a:ext cx="4202655" cy="5019199"/>
          </a:xfrm>
          <a:prstGeom prst="rect">
            <a:avLst/>
          </a:prstGeom>
        </p:spPr>
        <p:txBody>
          <a:bodyPr vert="horz" wrap="square" lIns="0" tIns="10037" rIns="0" bIns="0" rtlCol="0">
            <a:spAutoFit/>
          </a:bodyPr>
          <a:lstStyle/>
          <a:p>
            <a:pPr defTabSz="993414">
              <a:lnSpc>
                <a:spcPct val="150000"/>
              </a:lnSpc>
            </a:pPr>
            <a:r>
              <a:rPr lang="ru-RU" sz="1100" b="1" dirty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Большая сумма:     </a:t>
            </a:r>
            <a:r>
              <a:rPr lang="ru-RU" sz="1100" b="1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от 200 0000 – до 5</a:t>
            </a:r>
            <a:r>
              <a:rPr lang="ru-RU" sz="1100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 </a:t>
            </a:r>
            <a:r>
              <a:rPr lang="ru-RU" sz="1100" b="1" dirty="0" err="1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млн.руб</a:t>
            </a:r>
            <a:r>
              <a:rPr lang="ru-RU" sz="1100" b="1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.</a:t>
            </a:r>
          </a:p>
          <a:p>
            <a:pPr marL="171450" indent="-171450" defTabSz="99341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100" b="1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Без подтверждения дохода – до 700 000 руб.</a:t>
            </a:r>
          </a:p>
          <a:p>
            <a:pPr marL="171450" indent="-171450" defTabSz="99341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Справка по форме банка</a:t>
            </a:r>
            <a:r>
              <a:rPr lang="en-US" sz="1100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/</a:t>
            </a:r>
            <a:r>
              <a:rPr lang="ru-RU" sz="1100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справка ФНС – до 2 </a:t>
            </a:r>
            <a:r>
              <a:rPr lang="ru-RU" sz="1100" dirty="0" err="1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млн.руб</a:t>
            </a:r>
            <a:r>
              <a:rPr lang="ru-RU" sz="1100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.</a:t>
            </a:r>
          </a:p>
          <a:p>
            <a:pPr marL="171450" indent="-171450" defTabSz="99341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Выписка ПФР – до 5 млн. руб.</a:t>
            </a:r>
            <a:endParaRPr lang="en-US" sz="1100" dirty="0">
              <a:solidFill>
                <a:srgbClr val="000000"/>
              </a:solidFill>
              <a:latin typeface="Gotham Pro" panose="02000503040000020004" pitchFamily="2" charset="0"/>
              <a:ea typeface="Segoe UI Black" panose="020B0A02040204020203" pitchFamily="34" charset="0"/>
              <a:cs typeface="Gotham Pro" panose="02000503040000020004" pitchFamily="2" charset="0"/>
            </a:endParaRPr>
          </a:p>
          <a:p>
            <a:pPr defTabSz="993414">
              <a:lnSpc>
                <a:spcPct val="150000"/>
              </a:lnSpc>
            </a:pPr>
            <a:r>
              <a:rPr lang="ru-RU" sz="1100" b="1" dirty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Большой срок</a:t>
            </a:r>
            <a:r>
              <a:rPr lang="ru-RU" sz="1100" dirty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:       </a:t>
            </a:r>
            <a:r>
              <a:rPr lang="ru-RU" sz="1100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48, 96, 120 мес.</a:t>
            </a:r>
          </a:p>
          <a:p>
            <a:pPr defTabSz="993414">
              <a:lnSpc>
                <a:spcPct val="150000"/>
              </a:lnSpc>
            </a:pPr>
            <a:r>
              <a:rPr lang="ru-RU" sz="1100" b="1" dirty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% ставка со страховкой: </a:t>
            </a:r>
            <a:r>
              <a:rPr lang="ru-RU" sz="1100" b="1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 </a:t>
            </a:r>
            <a:r>
              <a:rPr lang="ru-RU" sz="1100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20,1 – </a:t>
            </a:r>
            <a:r>
              <a:rPr lang="ru-RU" sz="1100" dirty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25,7</a:t>
            </a:r>
            <a:r>
              <a:rPr lang="ru-RU" sz="1100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%</a:t>
            </a:r>
          </a:p>
          <a:p>
            <a:pPr defTabSz="993414">
              <a:lnSpc>
                <a:spcPct val="150000"/>
              </a:lnSpc>
            </a:pPr>
            <a:r>
              <a:rPr lang="ru-RU" sz="1100" b="1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% ставка без страховки:  </a:t>
            </a:r>
            <a:r>
              <a:rPr lang="ru-RU" sz="1100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29,8-34,5%</a:t>
            </a:r>
          </a:p>
          <a:p>
            <a:pPr defTabSz="993414"/>
            <a:endParaRPr lang="ru-RU" sz="1100" dirty="0">
              <a:solidFill>
                <a:srgbClr val="000000"/>
              </a:solidFill>
              <a:latin typeface="Gotham Pro" panose="02000503040000020004" pitchFamily="2" charset="0"/>
              <a:ea typeface="Segoe UI Black" panose="020B0A02040204020203" pitchFamily="34" charset="0"/>
              <a:cs typeface="Gotham Pro" panose="02000503040000020004" pitchFamily="2" charset="0"/>
            </a:endParaRPr>
          </a:p>
          <a:p>
            <a:pPr defTabSz="993414"/>
            <a:r>
              <a:rPr lang="ru-RU" sz="1100" b="1" dirty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Особенности: </a:t>
            </a:r>
            <a:endParaRPr lang="ru-RU" sz="1100" b="1" dirty="0" smtClean="0">
              <a:solidFill>
                <a:srgbClr val="000000"/>
              </a:solidFill>
              <a:latin typeface="Gotham Pro" panose="02000503040000020004" pitchFamily="2" charset="0"/>
              <a:ea typeface="Segoe UI Black" panose="020B0A02040204020203" pitchFamily="34" charset="0"/>
              <a:cs typeface="Gotham Pro" panose="02000503040000020004" pitchFamily="2" charset="0"/>
            </a:endParaRPr>
          </a:p>
          <a:p>
            <a:pPr marL="117048" indent="-117048" defTabSz="993414">
              <a:buFont typeface="Arial" panose="020B0604020202020204" pitchFamily="34" charset="0"/>
              <a:buChar char="•"/>
            </a:pPr>
            <a:r>
              <a:rPr lang="ru-RU" altLang="ru-RU" sz="1100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В </a:t>
            </a:r>
            <a:r>
              <a:rPr lang="ru-RU" altLang="ru-RU" sz="1100" dirty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залог может быть </a:t>
            </a:r>
            <a:r>
              <a:rPr lang="ru-RU" altLang="ru-RU" sz="1100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принят автомобиль 3-го лица (близкий родственник заемщика) </a:t>
            </a:r>
            <a:r>
              <a:rPr lang="ru-RU" altLang="ru-RU" sz="1100" dirty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при согласии </a:t>
            </a:r>
            <a:r>
              <a:rPr lang="ru-RU" altLang="ru-RU" sz="1100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залогодателя (подписывает договор залога)</a:t>
            </a:r>
          </a:p>
          <a:p>
            <a:pPr marL="117048" indent="-117048" defTabSz="993414">
              <a:buFont typeface="Arial" panose="020B0604020202020204" pitchFamily="34" charset="0"/>
              <a:buChar char="•"/>
            </a:pPr>
            <a:r>
              <a:rPr lang="ru-RU" altLang="ru-RU" sz="1100" b="1" u="sng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Подача заявки на текущий момент – только в офисе банка!</a:t>
            </a:r>
            <a:endParaRPr lang="ru-RU" altLang="ru-RU" sz="1100" b="1" u="sng" dirty="0">
              <a:solidFill>
                <a:srgbClr val="000000"/>
              </a:solidFill>
              <a:latin typeface="Gotham Pro" panose="02000503040000020004" pitchFamily="2" charset="0"/>
              <a:ea typeface="Segoe UI Black" panose="020B0A02040204020203" pitchFamily="34" charset="0"/>
              <a:cs typeface="Gotham Pro" panose="02000503040000020004" pitchFamily="2" charset="0"/>
            </a:endParaRPr>
          </a:p>
          <a:p>
            <a:pPr marL="117048" indent="-117048" defTabSz="993414">
              <a:buFont typeface="Arial" panose="020B0604020202020204" pitchFamily="34" charset="0"/>
              <a:buChar char="•"/>
            </a:pPr>
            <a:r>
              <a:rPr lang="ru-RU" altLang="ru-RU" sz="1100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ИП </a:t>
            </a:r>
            <a:r>
              <a:rPr lang="ru-RU" altLang="ru-RU" sz="1100" dirty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и </a:t>
            </a:r>
            <a:r>
              <a:rPr lang="ru-RU" altLang="ru-RU" sz="1100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собственникам </a:t>
            </a:r>
            <a:r>
              <a:rPr lang="ru-RU" altLang="ru-RU" sz="1100" dirty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бизнеса </a:t>
            </a:r>
            <a:r>
              <a:rPr lang="ru-RU" altLang="ru-RU" sz="1100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кредит предоставляется как ФЛ, доход можно подтвердить декларацией за пред. год</a:t>
            </a:r>
          </a:p>
          <a:p>
            <a:pPr marL="117048" indent="-117048" defTabSz="993414">
              <a:buFont typeface="Arial" panose="020B0604020202020204" pitchFamily="34" charset="0"/>
              <a:buChar char="•"/>
            </a:pPr>
            <a:r>
              <a:rPr lang="ru-RU" altLang="ru-RU" sz="1100" b="1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КАСКО не требуется! </a:t>
            </a:r>
            <a:r>
              <a:rPr lang="ru-RU" altLang="ru-RU" sz="1100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Только ОСАГО – ежегодное продление не отслеживается и на условия кредита не влияет</a:t>
            </a:r>
            <a:endParaRPr lang="en-US" altLang="ru-RU" sz="1100" dirty="0" smtClean="0">
              <a:solidFill>
                <a:srgbClr val="000000"/>
              </a:solidFill>
              <a:latin typeface="Gotham Pro" panose="02000503040000020004" pitchFamily="2" charset="0"/>
              <a:ea typeface="Segoe UI Black" panose="020B0A02040204020203" pitchFamily="34" charset="0"/>
              <a:cs typeface="Gotham Pro" panose="02000503040000020004" pitchFamily="2" charset="0"/>
            </a:endParaRPr>
          </a:p>
          <a:p>
            <a:pPr marL="117048" indent="-117048" defTabSz="993414">
              <a:buFont typeface="Arial" panose="020B0604020202020204" pitchFamily="34" charset="0"/>
              <a:buChar char="•"/>
            </a:pPr>
            <a:r>
              <a:rPr lang="ru-RU" altLang="ru-RU" sz="1100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Расчет лимита только по заемщику и не зависит от стоимости авто</a:t>
            </a:r>
          </a:p>
          <a:p>
            <a:pPr defTabSz="993414"/>
            <a:r>
              <a:rPr lang="ru-RU" altLang="ru-RU" sz="1100" b="1" i="1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Например: </a:t>
            </a:r>
            <a:r>
              <a:rPr lang="ru-RU" altLang="ru-RU" sz="1100" i="1" dirty="0" smtClean="0">
                <a:solidFill>
                  <a:srgbClr val="000000"/>
                </a:solidFill>
                <a:latin typeface="Gotham Pro" panose="02000503040000020004" pitchFamily="2" charset="0"/>
                <a:ea typeface="Segoe UI Black" panose="020B0A02040204020203" pitchFamily="34" charset="0"/>
                <a:cs typeface="Gotham Pro" panose="02000503040000020004" pitchFamily="2" charset="0"/>
              </a:rPr>
              <a:t>клиент может оформить кредит на сумму более 1 млн. руб. при стоимости авто 180 000 руб.</a:t>
            </a:r>
          </a:p>
          <a:p>
            <a:pPr marL="117048" indent="-117048" defTabSz="993414">
              <a:buFont typeface="Arial" panose="020B0604020202020204" pitchFamily="34" charset="0"/>
              <a:buChar char="•"/>
            </a:pPr>
            <a:endParaRPr lang="en-US" altLang="ru-RU" sz="1100" dirty="0">
              <a:solidFill>
                <a:srgbClr val="000000"/>
              </a:solidFill>
              <a:latin typeface="Gotham Pro" panose="02000503040000020004" pitchFamily="2" charset="0"/>
              <a:ea typeface="Segoe UI Black" panose="020B0A02040204020203" pitchFamily="34" charset="0"/>
              <a:cs typeface="Gotham Pro" panose="02000503040000020004" pitchFamily="2" charset="0"/>
            </a:endParaRPr>
          </a:p>
          <a:p>
            <a:pPr defTabSz="993414"/>
            <a:endParaRPr lang="en-US" sz="1200" dirty="0">
              <a:solidFill>
                <a:srgbClr val="000000"/>
              </a:solidFill>
              <a:latin typeface="Gotham Pro" panose="02000503040000020004" pitchFamily="2" charset="0"/>
              <a:ea typeface="Segoe UI Black" panose="020B0A02040204020203" pitchFamily="34" charset="0"/>
              <a:cs typeface="Gotham Pro" panose="02000503040000020004" pitchFamily="2" charset="0"/>
            </a:endParaRPr>
          </a:p>
        </p:txBody>
      </p:sp>
      <p:graphicFrame>
        <p:nvGraphicFramePr>
          <p:cNvPr id="44" name="Таблица 43">
            <a:extLst>
              <a:ext uri="{FF2B5EF4-FFF2-40B4-BE49-F238E27FC236}">
                <a16:creationId xmlns:a16="http://schemas.microsoft.com/office/drawing/2014/main" xmlns="" id="{1BD1359C-3B0E-4737-B711-0E5C202665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494901"/>
              </p:ext>
            </p:extLst>
          </p:nvPr>
        </p:nvGraphicFramePr>
        <p:xfrm>
          <a:off x="4878338" y="2089947"/>
          <a:ext cx="6749957" cy="42913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34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xmlns="" val="498109434"/>
                    </a:ext>
                  </a:extLst>
                </a:gridCol>
              </a:tblGrid>
              <a:tr h="360608">
                <a:tc>
                  <a:txBody>
                    <a:bodyPr/>
                    <a:lstStyle/>
                    <a:p>
                      <a:pPr marL="0" algn="ctr" defTabSz="1507846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Параметр</a:t>
                      </a:r>
                      <a:endParaRPr lang="ru-RU" sz="1100" b="1" kern="1200" dirty="0">
                        <a:solidFill>
                          <a:schemeClr val="bg1"/>
                        </a:solidFill>
                        <a:latin typeface="Gotham Pro" panose="02000503040000020004" pitchFamily="2" charset="0"/>
                        <a:ea typeface="Segoe UI Black" panose="020B0A02040204020203" pitchFamily="34" charset="0"/>
                        <a:cs typeface="Gotham Pro" panose="02000503040000020004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507846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Подробно</a:t>
                      </a:r>
                      <a:endParaRPr lang="ru-RU" sz="1100" b="1" kern="1200" dirty="0">
                        <a:solidFill>
                          <a:schemeClr val="bg1"/>
                        </a:solidFill>
                        <a:latin typeface="Gotham Pro" panose="02000503040000020004" pitchFamily="2" charset="0"/>
                        <a:ea typeface="Segoe UI Black" panose="020B0A02040204020203" pitchFamily="34" charset="0"/>
                        <a:cs typeface="Gotham Pro" panose="02000503040000020004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33"/>
                    </a:solidFill>
                  </a:tcPr>
                </a:tc>
              </a:tr>
              <a:tr h="996628">
                <a:tc>
                  <a:txBody>
                    <a:bodyPr/>
                    <a:lstStyle/>
                    <a:p>
                      <a:pPr marL="0" algn="l" defTabSz="1507846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Простой</a:t>
                      </a:r>
                      <a:r>
                        <a:rPr lang="ru-RU" sz="1100" b="1" kern="1200" baseline="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 пакет документов</a:t>
                      </a:r>
                      <a:endParaRPr lang="ru-RU" sz="1100" b="1" kern="1200" dirty="0">
                        <a:solidFill>
                          <a:srgbClr val="000000"/>
                        </a:solidFill>
                        <a:latin typeface="Gotham Pro" panose="02000503040000020004" pitchFamily="2" charset="0"/>
                        <a:ea typeface="Segoe UI Black" panose="020B0A02040204020203" pitchFamily="34" charset="0"/>
                        <a:cs typeface="Gotham Pro" panose="02000503040000020004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507846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Паспорт</a:t>
                      </a:r>
                      <a:r>
                        <a:rPr lang="ru-RU" sz="1100" kern="1200" baseline="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 + анкета и фото клиента в офисе</a:t>
                      </a:r>
                    </a:p>
                    <a:p>
                      <a:pPr marL="0" algn="l" defTabSz="1507846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baseline="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Для оценки ТС достаточно </a:t>
                      </a:r>
                      <a:r>
                        <a:rPr lang="en-US" sz="1100" b="1" kern="1200" baseline="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VIN-</a:t>
                      </a:r>
                      <a:r>
                        <a:rPr lang="ru-RU" sz="1100" b="1" kern="1200" baseline="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номера!</a:t>
                      </a:r>
                    </a:p>
                    <a:p>
                      <a:pPr marL="0" algn="l" defTabSz="1507846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baseline="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Сканы ПТС, СТС и ОСАГО можно предоставить на сделку</a:t>
                      </a:r>
                    </a:p>
                    <a:p>
                      <a:pPr marL="0" algn="l" defTabSz="1507846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baseline="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Все документы остаются на руках клиента</a:t>
                      </a:r>
                      <a:endParaRPr lang="ru-RU" sz="1100" b="1" kern="1200" dirty="0">
                        <a:solidFill>
                          <a:srgbClr val="000000"/>
                        </a:solidFill>
                        <a:latin typeface="Gotham Pro" panose="02000503040000020004" pitchFamily="2" charset="0"/>
                        <a:ea typeface="Segoe UI Black" panose="020B0A02040204020203" pitchFamily="34" charset="0"/>
                        <a:cs typeface="Gotham Pro" panose="02000503040000020004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6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Lite-</a:t>
                      </a:r>
                      <a:r>
                        <a:rPr lang="ru-RU" sz="1100" b="1" kern="120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требования</a:t>
                      </a:r>
                      <a:r>
                        <a:rPr lang="ru-RU" sz="1100" b="1" kern="1200" baseline="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 к залогу</a:t>
                      </a:r>
                      <a:endParaRPr lang="ru-RU" sz="1100" b="1" kern="1200" dirty="0" smtClean="0">
                        <a:solidFill>
                          <a:srgbClr val="000000"/>
                        </a:solidFill>
                        <a:latin typeface="Gotham Pro" panose="02000503040000020004" pitchFamily="2" charset="0"/>
                        <a:ea typeface="Segoe UI Black" panose="020B0A02040204020203" pitchFamily="34" charset="0"/>
                        <a:cs typeface="Gotham Pro" panose="02000503040000020004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kern="120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Принимаем авто до 30-ти лет даже с</a:t>
                      </a:r>
                      <a:r>
                        <a:rPr lang="ru-RU" sz="1100" kern="1200" baseline="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 обременением других банков!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i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Рынок – авто не старше 10-15 лет строго без обременений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1" u="sng" kern="1200" baseline="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ПДН – до 80%!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20640">
                <a:tc>
                  <a:txBody>
                    <a:bodyPr/>
                    <a:lstStyle/>
                    <a:p>
                      <a:pPr marL="0" marR="0" lvl="0" indent="0" algn="l" defTabSz="150784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Бесплатная</a:t>
                      </a:r>
                      <a:r>
                        <a:rPr lang="ru-RU" sz="1100" b="1" kern="1200" baseline="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 быстрая о</a:t>
                      </a:r>
                      <a:r>
                        <a:rPr lang="ru-RU" sz="1100" b="1" kern="120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ценка авто</a:t>
                      </a:r>
                      <a:endParaRPr lang="ru-RU" sz="1100" b="1" kern="1200" dirty="0">
                        <a:solidFill>
                          <a:srgbClr val="000000"/>
                        </a:solidFill>
                        <a:latin typeface="Gotham Pro" panose="02000503040000020004" pitchFamily="2" charset="0"/>
                        <a:ea typeface="Segoe UI Black" panose="020B0A02040204020203" pitchFamily="34" charset="0"/>
                        <a:cs typeface="Gotham Pro" panose="02000503040000020004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100" kern="120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Экспресс-оценка авто – бесплатно, без</a:t>
                      </a:r>
                      <a:r>
                        <a:rPr lang="ru-RU" sz="1100" kern="1200" baseline="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 участия клиента, </a:t>
                      </a:r>
                      <a:r>
                        <a:rPr lang="ru-RU" sz="1100" b="1" kern="1200" baseline="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фотографирование авто не требуется! 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ru-RU" sz="1100" i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Рынок – фото авто и срок оценки авто до 3-х </a:t>
                      </a:r>
                      <a:r>
                        <a:rPr lang="ru-RU" sz="1100" i="1" kern="1200" baseline="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раб.д</a:t>
                      </a:r>
                      <a:r>
                        <a:rPr lang="ru-RU" sz="1100" i="1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.</a:t>
                      </a:r>
                      <a:endParaRPr lang="ru-RU" sz="1100" i="1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latin typeface="Gotham Pro" panose="02000503040000020004" pitchFamily="2" charset="0"/>
                        <a:ea typeface="Segoe UI Black" panose="020B0A02040204020203" pitchFamily="34" charset="0"/>
                        <a:cs typeface="Gotham Pro" panose="02000503040000020004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07005">
                <a:tc>
                  <a:txBody>
                    <a:bodyPr/>
                    <a:lstStyle/>
                    <a:p>
                      <a:pPr marL="0" marR="0" lvl="0" indent="0" algn="l" defTabSz="150784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Комфортный</a:t>
                      </a:r>
                      <a:r>
                        <a:rPr lang="ru-RU" sz="1100" b="1" kern="1200" baseline="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 платеж и лучшее одобрение</a:t>
                      </a:r>
                      <a:endParaRPr lang="ru-RU" sz="1100" b="1" kern="1200" dirty="0">
                        <a:solidFill>
                          <a:srgbClr val="000000"/>
                        </a:solidFill>
                        <a:latin typeface="Gotham Pro" panose="02000503040000020004" pitchFamily="2" charset="0"/>
                        <a:ea typeface="Segoe UI Black" panose="020B0A02040204020203" pitchFamily="34" charset="0"/>
                        <a:cs typeface="Gotham Pro" panose="02000503040000020004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563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u="sng" kern="1200" baseline="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Одобряем даже </a:t>
                      </a:r>
                      <a:r>
                        <a:rPr lang="ru-RU" sz="1100" b="0" u="sng" kern="1200" baseline="0" dirty="0" err="1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закредитованных</a:t>
                      </a:r>
                      <a:r>
                        <a:rPr lang="ru-RU" sz="1100" b="0" u="sng" kern="1200" baseline="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 клиентов</a:t>
                      </a:r>
                    </a:p>
                    <a:p>
                      <a:pPr marL="0" marR="0" indent="0" algn="l" defTabSz="10563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u="sng" kern="1200" baseline="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Больше срок – меньше платеж</a:t>
                      </a:r>
                    </a:p>
                    <a:p>
                      <a:pPr marL="0" marR="0" indent="0" algn="l" defTabSz="10563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1" u="sng" kern="1200" baseline="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ПДН – до 80%! </a:t>
                      </a:r>
                    </a:p>
                    <a:p>
                      <a:pPr marL="0" marR="0" indent="0" algn="l" defTabSz="10563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0" u="sng" kern="1200" baseline="0" dirty="0" smtClean="0">
                          <a:solidFill>
                            <a:srgbClr val="000000"/>
                          </a:solidFill>
                          <a:latin typeface="Gotham Pro" panose="02000503040000020004" pitchFamily="2" charset="0"/>
                          <a:ea typeface="Segoe UI Black" panose="020B0A02040204020203" pitchFamily="34" charset="0"/>
                          <a:cs typeface="Gotham Pro" panose="02000503040000020004" pitchFamily="2" charset="0"/>
                        </a:rPr>
                        <a:t>Использование кредита без отчетов о цели использования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ru-RU" sz="1100" kern="1200" dirty="0" smtClean="0">
                        <a:solidFill>
                          <a:srgbClr val="000000"/>
                        </a:solidFill>
                        <a:latin typeface="Gotham Pro" panose="02000503040000020004" pitchFamily="2" charset="0"/>
                        <a:ea typeface="Segoe UI Black" panose="020B0A02040204020203" pitchFamily="34" charset="0"/>
                        <a:cs typeface="Gotham Pro" panose="02000503040000020004" pitchFamily="2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8" name="Прямоугольник 77"/>
          <p:cNvSpPr/>
          <p:nvPr/>
        </p:nvSpPr>
        <p:spPr>
          <a:xfrm>
            <a:off x="6428694" y="1183750"/>
            <a:ext cx="4642332" cy="796550"/>
          </a:xfrm>
          <a:prstGeom prst="rect">
            <a:avLst/>
          </a:prstGeom>
        </p:spPr>
        <p:txBody>
          <a:bodyPr wrap="none" lIns="118286" tIns="59143" rIns="118286" bIns="59143">
            <a:spAutoFit/>
          </a:bodyPr>
          <a:lstStyle/>
          <a:p>
            <a:pPr defTabSz="1950543">
              <a:defRPr/>
            </a:pPr>
            <a:r>
              <a:rPr lang="ru-RU" sz="1100" b="1" kern="0" dirty="0" smtClean="0">
                <a:solidFill>
                  <a:sysClr val="windowText" lastClr="000000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Быстрое </a:t>
            </a:r>
            <a:r>
              <a:rPr lang="ru-RU" sz="1100" b="1" kern="0" dirty="0">
                <a:solidFill>
                  <a:sysClr val="windowText" lastClr="000000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решение по </a:t>
            </a:r>
            <a:r>
              <a:rPr lang="ru-RU" sz="1100" b="1" kern="0" dirty="0" smtClean="0">
                <a:solidFill>
                  <a:sysClr val="windowText" lastClr="000000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проверке авто</a:t>
            </a:r>
          </a:p>
          <a:p>
            <a:pPr defTabSz="1950543">
              <a:defRPr/>
            </a:pPr>
            <a:r>
              <a:rPr lang="ru-RU" sz="1100" b="1" kern="0" dirty="0" smtClean="0">
                <a:solidFill>
                  <a:sysClr val="windowText" lastClr="000000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Среднее время проверки авто - </a:t>
            </a:r>
            <a:r>
              <a:rPr lang="ru-RU" sz="1100" kern="0" dirty="0">
                <a:solidFill>
                  <a:sysClr val="windowText" lastClr="000000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в</a:t>
            </a:r>
            <a:r>
              <a:rPr lang="ru-RU" sz="1100" kern="0" dirty="0" smtClean="0">
                <a:solidFill>
                  <a:sysClr val="windowText" lastClr="000000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 </a:t>
            </a:r>
            <a:r>
              <a:rPr lang="ru-RU" sz="1100" kern="0" dirty="0">
                <a:solidFill>
                  <a:sysClr val="windowText" lastClr="000000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течение 15 минут после </a:t>
            </a:r>
            <a:endParaRPr lang="ru-RU" sz="1100" kern="0" dirty="0" smtClean="0">
              <a:solidFill>
                <a:sysClr val="windowText" lastClr="000000"/>
              </a:solidFill>
              <a:latin typeface="Gotham Pro" panose="02000503040000020004" pitchFamily="2" charset="0"/>
              <a:cs typeface="Gotham Pro" panose="02000503040000020004" pitchFamily="2" charset="0"/>
            </a:endParaRPr>
          </a:p>
          <a:p>
            <a:pPr defTabSz="1950543">
              <a:defRPr/>
            </a:pPr>
            <a:r>
              <a:rPr lang="ru-RU" sz="1100" kern="0" dirty="0">
                <a:solidFill>
                  <a:sysClr val="windowText" lastClr="000000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с</a:t>
            </a:r>
            <a:r>
              <a:rPr lang="ru-RU" sz="1100" kern="0" dirty="0" smtClean="0">
                <a:solidFill>
                  <a:sysClr val="windowText" lastClr="000000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оздания заказа на оценку авто сотрудником УБРиР</a:t>
            </a:r>
          </a:p>
          <a:p>
            <a:pPr defTabSz="1950543">
              <a:defRPr/>
            </a:pPr>
            <a:r>
              <a:rPr lang="ru-RU" sz="1100" b="1" kern="0" dirty="0" smtClean="0">
                <a:solidFill>
                  <a:sysClr val="windowText" lastClr="000000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Проверка авто только после одобрения заявки на кредит! </a:t>
            </a:r>
            <a:endParaRPr lang="ru-RU" sz="1100" b="1" kern="0" dirty="0">
              <a:solidFill>
                <a:sysClr val="windowText" lastClr="000000"/>
              </a:solidFill>
              <a:latin typeface="Gotham Pro" panose="02000503040000020004" pitchFamily="2" charset="0"/>
              <a:cs typeface="Gotham Pro" panose="02000503040000020004" pitchFamily="2" charset="0"/>
            </a:endParaRPr>
          </a:p>
        </p:txBody>
      </p:sp>
      <p:grpSp>
        <p:nvGrpSpPr>
          <p:cNvPr id="79" name="object 82"/>
          <p:cNvGrpSpPr/>
          <p:nvPr/>
        </p:nvGrpSpPr>
        <p:grpSpPr>
          <a:xfrm>
            <a:off x="5570313" y="1161625"/>
            <a:ext cx="837918" cy="827215"/>
            <a:chOff x="14598698" y="4343901"/>
            <a:chExt cx="1122680" cy="1132840"/>
          </a:xfrm>
        </p:grpSpPr>
        <p:sp>
          <p:nvSpPr>
            <p:cNvPr id="80" name="object 83"/>
            <p:cNvSpPr/>
            <p:nvPr/>
          </p:nvSpPr>
          <p:spPr>
            <a:xfrm>
              <a:off x="15159020" y="4535345"/>
              <a:ext cx="0" cy="34925"/>
            </a:xfrm>
            <a:custGeom>
              <a:avLst/>
              <a:gdLst/>
              <a:ahLst/>
              <a:cxnLst/>
              <a:rect l="l" t="t" r="r" b="b"/>
              <a:pathLst>
                <a:path h="34925">
                  <a:moveTo>
                    <a:pt x="0" y="0"/>
                  </a:moveTo>
                  <a:lnTo>
                    <a:pt x="0" y="34470"/>
                  </a:lnTo>
                </a:path>
              </a:pathLst>
            </a:custGeom>
            <a:ln w="31412">
              <a:solidFill>
                <a:srgbClr val="A81830"/>
              </a:solidFill>
            </a:ln>
          </p:spPr>
          <p:txBody>
            <a:bodyPr wrap="square" lIns="0" tIns="0" rIns="0" bIns="0" rtlCol="0"/>
            <a:lstStyle/>
            <a:p>
              <a:pPr defTabSz="1056116"/>
              <a:endParaRPr sz="1700">
                <a:solidFill>
                  <a:prstClr val="black"/>
                </a:solidFill>
                <a:latin typeface="Gotham Pro" panose="02000503040000020004" pitchFamily="2" charset="0"/>
                <a:cs typeface="Gotham Pro" panose="02000503040000020004" pitchFamily="2" charset="0"/>
              </a:endParaRPr>
            </a:p>
          </p:txBody>
        </p:sp>
        <p:sp>
          <p:nvSpPr>
            <p:cNvPr id="81" name="object 84"/>
            <p:cNvSpPr/>
            <p:nvPr/>
          </p:nvSpPr>
          <p:spPr>
            <a:xfrm>
              <a:off x="15496726" y="4907532"/>
              <a:ext cx="34925" cy="0"/>
            </a:xfrm>
            <a:custGeom>
              <a:avLst/>
              <a:gdLst/>
              <a:ahLst/>
              <a:cxnLst/>
              <a:rect l="l" t="t" r="r" b="b"/>
              <a:pathLst>
                <a:path w="34925">
                  <a:moveTo>
                    <a:pt x="34480" y="0"/>
                  </a:moveTo>
                  <a:lnTo>
                    <a:pt x="0" y="0"/>
                  </a:lnTo>
                </a:path>
              </a:pathLst>
            </a:custGeom>
            <a:ln w="31412">
              <a:solidFill>
                <a:srgbClr val="A81830"/>
              </a:solidFill>
            </a:ln>
          </p:spPr>
          <p:txBody>
            <a:bodyPr wrap="square" lIns="0" tIns="0" rIns="0" bIns="0" rtlCol="0"/>
            <a:lstStyle/>
            <a:p>
              <a:pPr defTabSz="1056116"/>
              <a:endParaRPr sz="1700">
                <a:solidFill>
                  <a:prstClr val="black"/>
                </a:solidFill>
                <a:latin typeface="Gotham Pro" panose="02000503040000020004" pitchFamily="2" charset="0"/>
                <a:cs typeface="Gotham Pro" panose="02000503040000020004" pitchFamily="2" charset="0"/>
              </a:endParaRPr>
            </a:p>
          </p:txBody>
        </p:sp>
        <p:sp>
          <p:nvSpPr>
            <p:cNvPr id="82" name="object 85"/>
            <p:cNvSpPr/>
            <p:nvPr/>
          </p:nvSpPr>
          <p:spPr>
            <a:xfrm>
              <a:off x="15210312" y="4638275"/>
              <a:ext cx="229235" cy="229235"/>
            </a:xfrm>
            <a:custGeom>
              <a:avLst/>
              <a:gdLst/>
              <a:ahLst/>
              <a:cxnLst/>
              <a:rect l="l" t="t" r="r" b="b"/>
              <a:pathLst>
                <a:path w="229234" h="229235">
                  <a:moveTo>
                    <a:pt x="229029" y="0"/>
                  </a:moveTo>
                  <a:lnTo>
                    <a:pt x="0" y="229029"/>
                  </a:lnTo>
                </a:path>
              </a:pathLst>
            </a:custGeom>
            <a:ln w="31412">
              <a:solidFill>
                <a:srgbClr val="A81830"/>
              </a:solidFill>
            </a:ln>
          </p:spPr>
          <p:txBody>
            <a:bodyPr wrap="square" lIns="0" tIns="0" rIns="0" bIns="0" rtlCol="0"/>
            <a:lstStyle/>
            <a:p>
              <a:pPr defTabSz="1056116"/>
              <a:endParaRPr sz="1700">
                <a:solidFill>
                  <a:prstClr val="black"/>
                </a:solidFill>
                <a:latin typeface="Gotham Pro" panose="02000503040000020004" pitchFamily="2" charset="0"/>
                <a:cs typeface="Gotham Pro" panose="02000503040000020004" pitchFamily="2" charset="0"/>
              </a:endParaRPr>
            </a:p>
          </p:txBody>
        </p:sp>
        <p:pic>
          <p:nvPicPr>
            <p:cNvPr id="83" name="object 8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914078" y="4765850"/>
              <a:ext cx="325808" cy="222552"/>
            </a:xfrm>
            <a:prstGeom prst="rect">
              <a:avLst/>
            </a:prstGeom>
          </p:spPr>
        </p:pic>
        <p:sp>
          <p:nvSpPr>
            <p:cNvPr id="84" name="object 87"/>
            <p:cNvSpPr/>
            <p:nvPr/>
          </p:nvSpPr>
          <p:spPr>
            <a:xfrm>
              <a:off x="15159020" y="5245238"/>
              <a:ext cx="0" cy="34925"/>
            </a:xfrm>
            <a:custGeom>
              <a:avLst/>
              <a:gdLst/>
              <a:ahLst/>
              <a:cxnLst/>
              <a:rect l="l" t="t" r="r" b="b"/>
              <a:pathLst>
                <a:path h="34925">
                  <a:moveTo>
                    <a:pt x="0" y="34470"/>
                  </a:moveTo>
                  <a:lnTo>
                    <a:pt x="0" y="0"/>
                  </a:lnTo>
                </a:path>
              </a:pathLst>
            </a:custGeom>
            <a:ln w="31412">
              <a:solidFill>
                <a:srgbClr val="A81830"/>
              </a:solidFill>
            </a:ln>
          </p:spPr>
          <p:txBody>
            <a:bodyPr wrap="square" lIns="0" tIns="0" rIns="0" bIns="0" rtlCol="0"/>
            <a:lstStyle/>
            <a:p>
              <a:pPr defTabSz="1056116"/>
              <a:endParaRPr sz="1700">
                <a:solidFill>
                  <a:prstClr val="black"/>
                </a:solidFill>
                <a:latin typeface="Gotham Pro" panose="02000503040000020004" pitchFamily="2" charset="0"/>
                <a:cs typeface="Gotham Pro" panose="02000503040000020004" pitchFamily="2" charset="0"/>
              </a:endParaRPr>
            </a:p>
          </p:txBody>
        </p:sp>
        <p:sp>
          <p:nvSpPr>
            <p:cNvPr id="85" name="object 88"/>
            <p:cNvSpPr/>
            <p:nvPr/>
          </p:nvSpPr>
          <p:spPr>
            <a:xfrm>
              <a:off x="15447058" y="5178927"/>
              <a:ext cx="213995" cy="210185"/>
            </a:xfrm>
            <a:custGeom>
              <a:avLst/>
              <a:gdLst/>
              <a:ahLst/>
              <a:cxnLst/>
              <a:rect l="l" t="t" r="r" b="b"/>
              <a:pathLst>
                <a:path w="213994" h="210185">
                  <a:moveTo>
                    <a:pt x="213490" y="168382"/>
                  </a:moveTo>
                  <a:lnTo>
                    <a:pt x="0" y="209826"/>
                  </a:lnTo>
                  <a:lnTo>
                    <a:pt x="57139" y="0"/>
                  </a:lnTo>
                </a:path>
              </a:pathLst>
            </a:custGeom>
            <a:ln w="31412">
              <a:solidFill>
                <a:srgbClr val="A81830"/>
              </a:solidFill>
            </a:ln>
          </p:spPr>
          <p:txBody>
            <a:bodyPr wrap="square" lIns="0" tIns="0" rIns="0" bIns="0" rtlCol="0"/>
            <a:lstStyle/>
            <a:p>
              <a:pPr defTabSz="1056116"/>
              <a:endParaRPr sz="1700">
                <a:solidFill>
                  <a:prstClr val="black"/>
                </a:solidFill>
                <a:latin typeface="Gotham Pro" panose="02000503040000020004" pitchFamily="2" charset="0"/>
                <a:cs typeface="Gotham Pro" panose="02000503040000020004" pitchFamily="2" charset="0"/>
              </a:endParaRPr>
            </a:p>
          </p:txBody>
        </p:sp>
        <p:sp>
          <p:nvSpPr>
            <p:cNvPr id="86" name="object 89"/>
            <p:cNvSpPr/>
            <p:nvPr/>
          </p:nvSpPr>
          <p:spPr>
            <a:xfrm>
              <a:off x="15000535" y="4359607"/>
              <a:ext cx="704850" cy="994410"/>
            </a:xfrm>
            <a:custGeom>
              <a:avLst/>
              <a:gdLst/>
              <a:ahLst/>
              <a:cxnLst/>
              <a:rect l="l" t="t" r="r" b="b"/>
              <a:pathLst>
                <a:path w="704850" h="994410">
                  <a:moveTo>
                    <a:pt x="0" y="24109"/>
                  </a:moveTo>
                  <a:lnTo>
                    <a:pt x="47335" y="11699"/>
                  </a:lnTo>
                  <a:lnTo>
                    <a:pt x="95132" y="3687"/>
                  </a:lnTo>
                  <a:lnTo>
                    <a:pt x="143106" y="0"/>
                  </a:lnTo>
                  <a:lnTo>
                    <a:pt x="190973" y="563"/>
                  </a:lnTo>
                  <a:lnTo>
                    <a:pt x="238446" y="5304"/>
                  </a:lnTo>
                  <a:lnTo>
                    <a:pt x="285243" y="14151"/>
                  </a:lnTo>
                  <a:lnTo>
                    <a:pt x="331078" y="27030"/>
                  </a:lnTo>
                  <a:lnTo>
                    <a:pt x="375667" y="43868"/>
                  </a:lnTo>
                  <a:lnTo>
                    <a:pt x="418725" y="64593"/>
                  </a:lnTo>
                  <a:lnTo>
                    <a:pt x="459968" y="89131"/>
                  </a:lnTo>
                  <a:lnTo>
                    <a:pt x="499110" y="117410"/>
                  </a:lnTo>
                  <a:lnTo>
                    <a:pt x="535868" y="149355"/>
                  </a:lnTo>
                  <a:lnTo>
                    <a:pt x="569956" y="184896"/>
                  </a:lnTo>
                  <a:lnTo>
                    <a:pt x="601090" y="223957"/>
                  </a:lnTo>
                  <a:lnTo>
                    <a:pt x="628986" y="266468"/>
                  </a:lnTo>
                  <a:lnTo>
                    <a:pt x="651525" y="308585"/>
                  </a:lnTo>
                  <a:lnTo>
                    <a:pt x="670023" y="351758"/>
                  </a:lnTo>
                  <a:lnTo>
                    <a:pt x="684540" y="395753"/>
                  </a:lnTo>
                  <a:lnTo>
                    <a:pt x="695135" y="440334"/>
                  </a:lnTo>
                  <a:lnTo>
                    <a:pt x="701870" y="485264"/>
                  </a:lnTo>
                  <a:lnTo>
                    <a:pt x="704804" y="530310"/>
                  </a:lnTo>
                  <a:lnTo>
                    <a:pt x="703999" y="575235"/>
                  </a:lnTo>
                  <a:lnTo>
                    <a:pt x="699513" y="619803"/>
                  </a:lnTo>
                  <a:lnTo>
                    <a:pt x="691408" y="663780"/>
                  </a:lnTo>
                  <a:lnTo>
                    <a:pt x="679743" y="706930"/>
                  </a:lnTo>
                  <a:lnTo>
                    <a:pt x="664580" y="749017"/>
                  </a:lnTo>
                  <a:lnTo>
                    <a:pt x="645977" y="789806"/>
                  </a:lnTo>
                  <a:lnTo>
                    <a:pt x="623996" y="829061"/>
                  </a:lnTo>
                  <a:lnTo>
                    <a:pt x="598697" y="866547"/>
                  </a:lnTo>
                  <a:lnTo>
                    <a:pt x="570140" y="902028"/>
                  </a:lnTo>
                  <a:lnTo>
                    <a:pt x="538386" y="935269"/>
                  </a:lnTo>
                  <a:lnTo>
                    <a:pt x="503494" y="966035"/>
                  </a:lnTo>
                  <a:lnTo>
                    <a:pt x="465525" y="994089"/>
                  </a:lnTo>
                </a:path>
              </a:pathLst>
            </a:custGeom>
            <a:ln w="31412">
              <a:solidFill>
                <a:srgbClr val="A81830"/>
              </a:solidFill>
            </a:ln>
          </p:spPr>
          <p:txBody>
            <a:bodyPr wrap="square" lIns="0" tIns="0" rIns="0" bIns="0" rtlCol="0"/>
            <a:lstStyle/>
            <a:p>
              <a:pPr defTabSz="1056116"/>
              <a:endParaRPr sz="1700">
                <a:solidFill>
                  <a:prstClr val="black"/>
                </a:solidFill>
                <a:latin typeface="Gotham Pro" panose="02000503040000020004" pitchFamily="2" charset="0"/>
                <a:cs typeface="Gotham Pro" panose="02000503040000020004" pitchFamily="2" charset="0"/>
              </a:endParaRPr>
            </a:p>
          </p:txBody>
        </p:sp>
        <p:sp>
          <p:nvSpPr>
            <p:cNvPr id="87" name="object 90"/>
            <p:cNvSpPr/>
            <p:nvPr/>
          </p:nvSpPr>
          <p:spPr>
            <a:xfrm>
              <a:off x="14786833" y="4907532"/>
              <a:ext cx="34925" cy="0"/>
            </a:xfrm>
            <a:custGeom>
              <a:avLst/>
              <a:gdLst/>
              <a:ahLst/>
              <a:cxnLst/>
              <a:rect l="l" t="t" r="r" b="b"/>
              <a:pathLst>
                <a:path w="34925">
                  <a:moveTo>
                    <a:pt x="0" y="0"/>
                  </a:moveTo>
                  <a:lnTo>
                    <a:pt x="34470" y="0"/>
                  </a:lnTo>
                </a:path>
              </a:pathLst>
            </a:custGeom>
            <a:ln w="31412">
              <a:solidFill>
                <a:srgbClr val="A81830"/>
              </a:solidFill>
            </a:ln>
          </p:spPr>
          <p:txBody>
            <a:bodyPr wrap="square" lIns="0" tIns="0" rIns="0" bIns="0" rtlCol="0"/>
            <a:lstStyle/>
            <a:p>
              <a:pPr defTabSz="1056116"/>
              <a:endParaRPr sz="1700">
                <a:solidFill>
                  <a:prstClr val="black"/>
                </a:solidFill>
                <a:latin typeface="Gotham Pro" panose="02000503040000020004" pitchFamily="2" charset="0"/>
                <a:cs typeface="Gotham Pro" panose="02000503040000020004" pitchFamily="2" charset="0"/>
              </a:endParaRPr>
            </a:p>
          </p:txBody>
        </p:sp>
        <p:sp>
          <p:nvSpPr>
            <p:cNvPr id="88" name="object 91"/>
            <p:cNvSpPr/>
            <p:nvPr/>
          </p:nvSpPr>
          <p:spPr>
            <a:xfrm>
              <a:off x="14614404" y="4466730"/>
              <a:ext cx="704850" cy="994410"/>
            </a:xfrm>
            <a:custGeom>
              <a:avLst/>
              <a:gdLst/>
              <a:ahLst/>
              <a:cxnLst/>
              <a:rect l="l" t="t" r="r" b="b"/>
              <a:pathLst>
                <a:path w="704850" h="994410">
                  <a:moveTo>
                    <a:pt x="704798" y="969980"/>
                  </a:moveTo>
                  <a:lnTo>
                    <a:pt x="657462" y="982390"/>
                  </a:lnTo>
                  <a:lnTo>
                    <a:pt x="609665" y="990402"/>
                  </a:lnTo>
                  <a:lnTo>
                    <a:pt x="561691" y="994089"/>
                  </a:lnTo>
                  <a:lnTo>
                    <a:pt x="513824" y="993526"/>
                  </a:lnTo>
                  <a:lnTo>
                    <a:pt x="466351" y="988785"/>
                  </a:lnTo>
                  <a:lnTo>
                    <a:pt x="419554" y="979938"/>
                  </a:lnTo>
                  <a:lnTo>
                    <a:pt x="373719" y="967059"/>
                  </a:lnTo>
                  <a:lnTo>
                    <a:pt x="329130" y="950220"/>
                  </a:lnTo>
                  <a:lnTo>
                    <a:pt x="286072" y="929496"/>
                  </a:lnTo>
                  <a:lnTo>
                    <a:pt x="244829" y="904958"/>
                  </a:lnTo>
                  <a:lnTo>
                    <a:pt x="205687" y="876679"/>
                  </a:lnTo>
                  <a:lnTo>
                    <a:pt x="168929" y="844734"/>
                  </a:lnTo>
                  <a:lnTo>
                    <a:pt x="134841" y="809193"/>
                  </a:lnTo>
                  <a:lnTo>
                    <a:pt x="103707" y="770132"/>
                  </a:lnTo>
                  <a:lnTo>
                    <a:pt x="75811" y="727621"/>
                  </a:lnTo>
                  <a:lnTo>
                    <a:pt x="53274" y="685504"/>
                  </a:lnTo>
                  <a:lnTo>
                    <a:pt x="34777" y="642331"/>
                  </a:lnTo>
                  <a:lnTo>
                    <a:pt x="20262" y="598337"/>
                  </a:lnTo>
                  <a:lnTo>
                    <a:pt x="9667" y="553757"/>
                  </a:lnTo>
                  <a:lnTo>
                    <a:pt x="2933" y="508826"/>
                  </a:lnTo>
                  <a:lnTo>
                    <a:pt x="0" y="463781"/>
                  </a:lnTo>
                  <a:lnTo>
                    <a:pt x="806" y="418857"/>
                  </a:lnTo>
                  <a:lnTo>
                    <a:pt x="5292" y="374289"/>
                  </a:lnTo>
                  <a:lnTo>
                    <a:pt x="13397" y="330313"/>
                  </a:lnTo>
                  <a:lnTo>
                    <a:pt x="25062" y="287163"/>
                  </a:lnTo>
                  <a:lnTo>
                    <a:pt x="40225" y="245077"/>
                  </a:lnTo>
                  <a:lnTo>
                    <a:pt x="58827" y="204288"/>
                  </a:lnTo>
                  <a:lnTo>
                    <a:pt x="80807" y="165033"/>
                  </a:lnTo>
                  <a:lnTo>
                    <a:pt x="106105" y="127546"/>
                  </a:lnTo>
                  <a:lnTo>
                    <a:pt x="134661" y="92065"/>
                  </a:lnTo>
                  <a:lnTo>
                    <a:pt x="166415" y="58822"/>
                  </a:lnTo>
                  <a:lnTo>
                    <a:pt x="201305" y="28056"/>
                  </a:lnTo>
                  <a:lnTo>
                    <a:pt x="239272" y="0"/>
                  </a:lnTo>
                </a:path>
              </a:pathLst>
            </a:custGeom>
            <a:ln w="31412">
              <a:solidFill>
                <a:srgbClr val="A81830"/>
              </a:solidFill>
            </a:ln>
          </p:spPr>
          <p:txBody>
            <a:bodyPr wrap="square" lIns="0" tIns="0" rIns="0" bIns="0" rtlCol="0"/>
            <a:lstStyle/>
            <a:p>
              <a:pPr defTabSz="1056116"/>
              <a:endParaRPr sz="1700">
                <a:solidFill>
                  <a:prstClr val="black"/>
                </a:solidFill>
                <a:latin typeface="Gotham Pro" panose="02000503040000020004" pitchFamily="2" charset="0"/>
                <a:cs typeface="Gotham Pro" panose="02000503040000020004" pitchFamily="2" charset="0"/>
              </a:endParaRPr>
            </a:p>
          </p:txBody>
        </p:sp>
        <p:sp>
          <p:nvSpPr>
            <p:cNvPr id="89" name="object 92"/>
            <p:cNvSpPr/>
            <p:nvPr/>
          </p:nvSpPr>
          <p:spPr>
            <a:xfrm>
              <a:off x="14655590" y="4445816"/>
              <a:ext cx="213995" cy="210185"/>
            </a:xfrm>
            <a:custGeom>
              <a:avLst/>
              <a:gdLst/>
              <a:ahLst/>
              <a:cxnLst/>
              <a:rect l="l" t="t" r="r" b="b"/>
              <a:pathLst>
                <a:path w="213994" h="210185">
                  <a:moveTo>
                    <a:pt x="0" y="41443"/>
                  </a:moveTo>
                  <a:lnTo>
                    <a:pt x="213480" y="0"/>
                  </a:lnTo>
                  <a:lnTo>
                    <a:pt x="156351" y="209826"/>
                  </a:lnTo>
                </a:path>
              </a:pathLst>
            </a:custGeom>
            <a:ln w="31412">
              <a:solidFill>
                <a:srgbClr val="A81830"/>
              </a:solidFill>
            </a:ln>
          </p:spPr>
          <p:txBody>
            <a:bodyPr wrap="square" lIns="0" tIns="0" rIns="0" bIns="0" rtlCol="0"/>
            <a:lstStyle/>
            <a:p>
              <a:pPr defTabSz="1056116"/>
              <a:endParaRPr sz="1700">
                <a:solidFill>
                  <a:prstClr val="black"/>
                </a:solidFill>
                <a:latin typeface="Gotham Pro" panose="02000503040000020004" pitchFamily="2" charset="0"/>
                <a:cs typeface="Gotham Pro" panose="02000503040000020004" pitchFamily="2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989906" y="939130"/>
            <a:ext cx="2563223" cy="269771"/>
          </a:xfrm>
          <a:prstGeom prst="rect">
            <a:avLst/>
          </a:prstGeom>
        </p:spPr>
        <p:txBody>
          <a:bodyPr wrap="none" lIns="53795" tIns="26901" rIns="53795" bIns="26901">
            <a:spAutoFit/>
          </a:bodyPr>
          <a:lstStyle/>
          <a:p>
            <a:pPr marL="7474" defTabSz="1056116">
              <a:spcBef>
                <a:spcPts val="673"/>
              </a:spcBef>
            </a:pPr>
            <a:r>
              <a:rPr lang="ru-RU" sz="1400" b="1" spc="-9" dirty="0">
                <a:solidFill>
                  <a:srgbClr val="990033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Характеристики продукта</a:t>
            </a:r>
            <a:endParaRPr lang="ru-RU" sz="1400" b="1" dirty="0">
              <a:solidFill>
                <a:srgbClr val="990033"/>
              </a:solidFill>
              <a:latin typeface="Gotham Pro" panose="02000503040000020004" pitchFamily="2" charset="0"/>
              <a:cs typeface="Gotham Pro" panose="02000503040000020004" pitchFamily="2" charset="0"/>
            </a:endParaRPr>
          </a:p>
        </p:txBody>
      </p:sp>
      <p:pic>
        <p:nvPicPr>
          <p:cNvPr id="27" name="Рисунок 26" descr="Автомобиль со сплошной заливкой">
            <a:extLst>
              <a:ext uri="{FF2B5EF4-FFF2-40B4-BE49-F238E27FC236}">
                <a16:creationId xmlns="" xmlns:a16="http://schemas.microsoft.com/office/drawing/2014/main" id="{42324271-746B-4C55-8EC7-0D4A511020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5642" y="5786578"/>
            <a:ext cx="1121407" cy="1161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14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50" y="4246588"/>
            <a:ext cx="463628" cy="493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bject 3"/>
          <p:cNvSpPr/>
          <p:nvPr/>
        </p:nvSpPr>
        <p:spPr>
          <a:xfrm>
            <a:off x="10127483" y="450660"/>
            <a:ext cx="293393" cy="228728"/>
          </a:xfrm>
          <a:custGeom>
            <a:avLst/>
            <a:gdLst/>
            <a:ahLst/>
            <a:cxnLst/>
            <a:rect l="l" t="t" r="r" b="b"/>
            <a:pathLst>
              <a:path w="501015" h="377190">
                <a:moveTo>
                  <a:pt x="353883" y="267"/>
                </a:moveTo>
                <a:lnTo>
                  <a:pt x="224982" y="267"/>
                </a:lnTo>
                <a:lnTo>
                  <a:pt x="224982" y="241941"/>
                </a:lnTo>
                <a:lnTo>
                  <a:pt x="218124" y="274707"/>
                </a:lnTo>
                <a:lnTo>
                  <a:pt x="199201" y="301503"/>
                </a:lnTo>
                <a:lnTo>
                  <a:pt x="171643" y="319663"/>
                </a:lnTo>
                <a:lnTo>
                  <a:pt x="137735" y="326267"/>
                </a:lnTo>
                <a:lnTo>
                  <a:pt x="133163" y="326140"/>
                </a:lnTo>
                <a:lnTo>
                  <a:pt x="100906" y="318393"/>
                </a:lnTo>
                <a:lnTo>
                  <a:pt x="74618" y="300106"/>
                </a:lnTo>
                <a:lnTo>
                  <a:pt x="56965" y="273691"/>
                </a:lnTo>
                <a:lnTo>
                  <a:pt x="50488" y="241941"/>
                </a:lnTo>
                <a:lnTo>
                  <a:pt x="50488" y="71512"/>
                </a:lnTo>
                <a:lnTo>
                  <a:pt x="52012" y="63638"/>
                </a:lnTo>
                <a:lnTo>
                  <a:pt x="56457" y="57161"/>
                </a:lnTo>
                <a:lnTo>
                  <a:pt x="62934" y="52716"/>
                </a:lnTo>
                <a:lnTo>
                  <a:pt x="70808" y="51065"/>
                </a:lnTo>
                <a:lnTo>
                  <a:pt x="121352" y="51065"/>
                </a:lnTo>
                <a:lnTo>
                  <a:pt x="131258" y="49160"/>
                </a:lnTo>
                <a:lnTo>
                  <a:pt x="139386" y="7632"/>
                </a:lnTo>
                <a:lnTo>
                  <a:pt x="121352" y="267"/>
                </a:lnTo>
                <a:lnTo>
                  <a:pt x="70808" y="267"/>
                </a:lnTo>
                <a:lnTo>
                  <a:pt x="43122" y="5854"/>
                </a:lnTo>
                <a:lnTo>
                  <a:pt x="20390" y="21094"/>
                </a:lnTo>
                <a:lnTo>
                  <a:pt x="5150" y="43826"/>
                </a:lnTo>
                <a:lnTo>
                  <a:pt x="-437" y="71512"/>
                </a:lnTo>
                <a:lnTo>
                  <a:pt x="-437" y="243719"/>
                </a:lnTo>
                <a:lnTo>
                  <a:pt x="7055" y="286009"/>
                </a:lnTo>
                <a:lnTo>
                  <a:pt x="26867" y="322584"/>
                </a:lnTo>
                <a:lnTo>
                  <a:pt x="56711" y="351413"/>
                </a:lnTo>
                <a:lnTo>
                  <a:pt x="94429" y="370335"/>
                </a:lnTo>
                <a:lnTo>
                  <a:pt x="137735" y="377193"/>
                </a:lnTo>
                <a:lnTo>
                  <a:pt x="181295" y="370208"/>
                </a:lnTo>
                <a:lnTo>
                  <a:pt x="219267" y="351032"/>
                </a:lnTo>
                <a:lnTo>
                  <a:pt x="249111" y="321695"/>
                </a:lnTo>
                <a:lnTo>
                  <a:pt x="268669" y="284612"/>
                </a:lnTo>
                <a:lnTo>
                  <a:pt x="275780" y="241941"/>
                </a:lnTo>
                <a:lnTo>
                  <a:pt x="275780" y="51065"/>
                </a:lnTo>
                <a:lnTo>
                  <a:pt x="355407" y="51192"/>
                </a:lnTo>
                <a:lnTo>
                  <a:pt x="377505" y="56399"/>
                </a:lnTo>
                <a:lnTo>
                  <a:pt x="395538" y="69353"/>
                </a:lnTo>
                <a:lnTo>
                  <a:pt x="407730" y="88402"/>
                </a:lnTo>
                <a:lnTo>
                  <a:pt x="412175" y="111516"/>
                </a:lnTo>
                <a:lnTo>
                  <a:pt x="412175" y="115707"/>
                </a:lnTo>
                <a:lnTo>
                  <a:pt x="411794" y="119644"/>
                </a:lnTo>
                <a:lnTo>
                  <a:pt x="409508" y="131454"/>
                </a:lnTo>
                <a:lnTo>
                  <a:pt x="406333" y="138947"/>
                </a:lnTo>
                <a:lnTo>
                  <a:pt x="402142" y="145424"/>
                </a:lnTo>
                <a:lnTo>
                  <a:pt x="398205" y="154568"/>
                </a:lnTo>
                <a:lnTo>
                  <a:pt x="397824" y="163330"/>
                </a:lnTo>
                <a:lnTo>
                  <a:pt x="401126" y="171204"/>
                </a:lnTo>
                <a:lnTo>
                  <a:pt x="408111" y="177300"/>
                </a:lnTo>
                <a:lnTo>
                  <a:pt x="413572" y="180602"/>
                </a:lnTo>
                <a:lnTo>
                  <a:pt x="418779" y="184285"/>
                </a:lnTo>
                <a:lnTo>
                  <a:pt x="443670" y="217558"/>
                </a:lnTo>
                <a:lnTo>
                  <a:pt x="449385" y="247402"/>
                </a:lnTo>
                <a:lnTo>
                  <a:pt x="444051" y="276104"/>
                </a:lnTo>
                <a:lnTo>
                  <a:pt x="429701" y="300233"/>
                </a:lnTo>
                <a:lnTo>
                  <a:pt x="408111" y="317378"/>
                </a:lnTo>
                <a:lnTo>
                  <a:pt x="381442" y="325759"/>
                </a:lnTo>
                <a:lnTo>
                  <a:pt x="375981" y="326267"/>
                </a:lnTo>
                <a:lnTo>
                  <a:pt x="290766" y="326267"/>
                </a:lnTo>
                <a:lnTo>
                  <a:pt x="280987" y="328299"/>
                </a:lnTo>
                <a:lnTo>
                  <a:pt x="272860" y="333760"/>
                </a:lnTo>
                <a:lnTo>
                  <a:pt x="267399" y="341888"/>
                </a:lnTo>
                <a:lnTo>
                  <a:pt x="265367" y="351794"/>
                </a:lnTo>
                <a:lnTo>
                  <a:pt x="267399" y="361699"/>
                </a:lnTo>
                <a:lnTo>
                  <a:pt x="272860" y="369700"/>
                </a:lnTo>
                <a:lnTo>
                  <a:pt x="280987" y="375161"/>
                </a:lnTo>
                <a:lnTo>
                  <a:pt x="290766" y="377193"/>
                </a:lnTo>
                <a:lnTo>
                  <a:pt x="373060" y="377193"/>
                </a:lnTo>
                <a:lnTo>
                  <a:pt x="422589" y="366906"/>
                </a:lnTo>
                <a:lnTo>
                  <a:pt x="462974" y="339094"/>
                </a:lnTo>
                <a:lnTo>
                  <a:pt x="490151" y="297820"/>
                </a:lnTo>
                <a:lnTo>
                  <a:pt x="500184" y="247402"/>
                </a:lnTo>
                <a:lnTo>
                  <a:pt x="500184" y="245878"/>
                </a:lnTo>
                <a:lnTo>
                  <a:pt x="496882" y="217939"/>
                </a:lnTo>
                <a:lnTo>
                  <a:pt x="488119" y="192159"/>
                </a:lnTo>
                <a:lnTo>
                  <a:pt x="474403" y="169045"/>
                </a:lnTo>
                <a:lnTo>
                  <a:pt x="456497" y="149488"/>
                </a:lnTo>
                <a:lnTo>
                  <a:pt x="459291" y="140471"/>
                </a:lnTo>
                <a:lnTo>
                  <a:pt x="461323" y="131073"/>
                </a:lnTo>
                <a:lnTo>
                  <a:pt x="462593" y="121421"/>
                </a:lnTo>
                <a:lnTo>
                  <a:pt x="462974" y="111516"/>
                </a:lnTo>
                <a:lnTo>
                  <a:pt x="462974" y="104404"/>
                </a:lnTo>
                <a:lnTo>
                  <a:pt x="447734" y="54875"/>
                </a:lnTo>
                <a:lnTo>
                  <a:pt x="391729" y="7124"/>
                </a:lnTo>
                <a:lnTo>
                  <a:pt x="353883" y="267"/>
                </a:lnTo>
                <a:close/>
              </a:path>
            </a:pathLst>
          </a:custGeom>
          <a:solidFill>
            <a:srgbClr val="A1172F"/>
          </a:solidFill>
        </p:spPr>
        <p:txBody>
          <a:bodyPr wrap="square" lIns="0" tIns="0" rIns="0" bIns="0" rtlCol="0"/>
          <a:lstStyle/>
          <a:p>
            <a:pPr defTabSz="538854"/>
            <a:endParaRPr sz="1100">
              <a:solidFill>
                <a:prstClr val="black"/>
              </a:solidFill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481264" y="485628"/>
            <a:ext cx="532123" cy="161342"/>
            <a:chOff x="17898363" y="800830"/>
            <a:chExt cx="908685" cy="266065"/>
          </a:xfrm>
        </p:grpSpPr>
        <p:sp>
          <p:nvSpPr>
            <p:cNvPr id="5" name="object 5"/>
            <p:cNvSpPr/>
            <p:nvPr/>
          </p:nvSpPr>
          <p:spPr>
            <a:xfrm>
              <a:off x="17897906" y="801096"/>
              <a:ext cx="692150" cy="266065"/>
            </a:xfrm>
            <a:custGeom>
              <a:avLst/>
              <a:gdLst/>
              <a:ahLst/>
              <a:cxnLst/>
              <a:rect l="l" t="t" r="r" b="b"/>
              <a:pathLst>
                <a:path w="692150" h="266065">
                  <a:moveTo>
                    <a:pt x="217538" y="2540"/>
                  </a:moveTo>
                  <a:lnTo>
                    <a:pt x="216014" y="0"/>
                  </a:lnTo>
                  <a:lnTo>
                    <a:pt x="159258" y="0"/>
                  </a:lnTo>
                  <a:lnTo>
                    <a:pt x="157734" y="1397"/>
                  </a:lnTo>
                  <a:lnTo>
                    <a:pt x="132334" y="79248"/>
                  </a:lnTo>
                  <a:lnTo>
                    <a:pt x="112776" y="143002"/>
                  </a:lnTo>
                  <a:lnTo>
                    <a:pt x="110236" y="143002"/>
                  </a:lnTo>
                  <a:lnTo>
                    <a:pt x="89535" y="82169"/>
                  </a:lnTo>
                  <a:lnTo>
                    <a:pt x="62230" y="7366"/>
                  </a:lnTo>
                  <a:lnTo>
                    <a:pt x="60452" y="1397"/>
                  </a:lnTo>
                  <a:lnTo>
                    <a:pt x="58547" y="0"/>
                  </a:lnTo>
                  <a:lnTo>
                    <a:pt x="2921" y="0"/>
                  </a:lnTo>
                  <a:lnTo>
                    <a:pt x="0" y="2159"/>
                  </a:lnTo>
                  <a:lnTo>
                    <a:pt x="2159" y="6985"/>
                  </a:lnTo>
                  <a:lnTo>
                    <a:pt x="67056" y="168529"/>
                  </a:lnTo>
                  <a:lnTo>
                    <a:pt x="70739" y="176530"/>
                  </a:lnTo>
                  <a:lnTo>
                    <a:pt x="74930" y="181356"/>
                  </a:lnTo>
                  <a:lnTo>
                    <a:pt x="80264" y="183769"/>
                  </a:lnTo>
                  <a:lnTo>
                    <a:pt x="87757" y="184404"/>
                  </a:lnTo>
                  <a:lnTo>
                    <a:pt x="97282" y="184404"/>
                  </a:lnTo>
                  <a:lnTo>
                    <a:pt x="91440" y="200914"/>
                  </a:lnTo>
                  <a:lnTo>
                    <a:pt x="86487" y="210820"/>
                  </a:lnTo>
                  <a:lnTo>
                    <a:pt x="80264" y="216281"/>
                  </a:lnTo>
                  <a:lnTo>
                    <a:pt x="72009" y="218694"/>
                  </a:lnTo>
                  <a:lnTo>
                    <a:pt x="61087" y="219329"/>
                  </a:lnTo>
                  <a:lnTo>
                    <a:pt x="54864" y="219329"/>
                  </a:lnTo>
                  <a:lnTo>
                    <a:pt x="49022" y="218948"/>
                  </a:lnTo>
                  <a:lnTo>
                    <a:pt x="35306" y="217170"/>
                  </a:lnTo>
                  <a:lnTo>
                    <a:pt x="33528" y="216408"/>
                  </a:lnTo>
                  <a:lnTo>
                    <a:pt x="25400" y="257683"/>
                  </a:lnTo>
                  <a:lnTo>
                    <a:pt x="68580" y="265811"/>
                  </a:lnTo>
                  <a:lnTo>
                    <a:pt x="93980" y="263271"/>
                  </a:lnTo>
                  <a:lnTo>
                    <a:pt x="113792" y="254889"/>
                  </a:lnTo>
                  <a:lnTo>
                    <a:pt x="128905" y="239522"/>
                  </a:lnTo>
                  <a:lnTo>
                    <a:pt x="140462" y="216027"/>
                  </a:lnTo>
                  <a:lnTo>
                    <a:pt x="216014" y="6223"/>
                  </a:lnTo>
                  <a:lnTo>
                    <a:pt x="217538" y="2540"/>
                  </a:lnTo>
                  <a:close/>
                </a:path>
                <a:path w="692150" h="266065">
                  <a:moveTo>
                    <a:pt x="451218" y="178054"/>
                  </a:moveTo>
                  <a:lnTo>
                    <a:pt x="437375" y="127000"/>
                  </a:lnTo>
                  <a:lnTo>
                    <a:pt x="393052" y="101219"/>
                  </a:lnTo>
                  <a:lnTo>
                    <a:pt x="393052" y="175133"/>
                  </a:lnTo>
                  <a:lnTo>
                    <a:pt x="391401" y="186563"/>
                  </a:lnTo>
                  <a:lnTo>
                    <a:pt x="385686" y="197866"/>
                  </a:lnTo>
                  <a:lnTo>
                    <a:pt x="374637" y="206629"/>
                  </a:lnTo>
                  <a:lnTo>
                    <a:pt x="357238" y="210185"/>
                  </a:lnTo>
                  <a:lnTo>
                    <a:pt x="303771" y="210185"/>
                  </a:lnTo>
                  <a:lnTo>
                    <a:pt x="303771" y="141605"/>
                  </a:lnTo>
                  <a:lnTo>
                    <a:pt x="357619" y="141605"/>
                  </a:lnTo>
                  <a:lnTo>
                    <a:pt x="372732" y="144145"/>
                  </a:lnTo>
                  <a:lnTo>
                    <a:pt x="383908" y="151130"/>
                  </a:lnTo>
                  <a:lnTo>
                    <a:pt x="390639" y="161798"/>
                  </a:lnTo>
                  <a:lnTo>
                    <a:pt x="393052" y="175133"/>
                  </a:lnTo>
                  <a:lnTo>
                    <a:pt x="393052" y="101219"/>
                  </a:lnTo>
                  <a:lnTo>
                    <a:pt x="357619" y="94742"/>
                  </a:lnTo>
                  <a:lnTo>
                    <a:pt x="303771" y="94742"/>
                  </a:lnTo>
                  <a:lnTo>
                    <a:pt x="303771" y="49022"/>
                  </a:lnTo>
                  <a:lnTo>
                    <a:pt x="420230" y="49022"/>
                  </a:lnTo>
                  <a:lnTo>
                    <a:pt x="421754" y="47117"/>
                  </a:lnTo>
                  <a:lnTo>
                    <a:pt x="421754" y="2921"/>
                  </a:lnTo>
                  <a:lnTo>
                    <a:pt x="420611" y="1016"/>
                  </a:lnTo>
                  <a:lnTo>
                    <a:pt x="271259" y="1016"/>
                  </a:lnTo>
                  <a:lnTo>
                    <a:pt x="260210" y="2540"/>
                  </a:lnTo>
                  <a:lnTo>
                    <a:pt x="252844" y="7239"/>
                  </a:lnTo>
                  <a:lnTo>
                    <a:pt x="248907" y="15113"/>
                  </a:lnTo>
                  <a:lnTo>
                    <a:pt x="247764" y="26162"/>
                  </a:lnTo>
                  <a:lnTo>
                    <a:pt x="247764" y="237109"/>
                  </a:lnTo>
                  <a:lnTo>
                    <a:pt x="248653" y="247269"/>
                  </a:lnTo>
                  <a:lnTo>
                    <a:pt x="251955" y="254127"/>
                  </a:lnTo>
                  <a:lnTo>
                    <a:pt x="258813" y="257937"/>
                  </a:lnTo>
                  <a:lnTo>
                    <a:pt x="269862" y="259207"/>
                  </a:lnTo>
                  <a:lnTo>
                    <a:pt x="362826" y="259207"/>
                  </a:lnTo>
                  <a:lnTo>
                    <a:pt x="397624" y="253111"/>
                  </a:lnTo>
                  <a:lnTo>
                    <a:pt x="425691" y="236220"/>
                  </a:lnTo>
                  <a:lnTo>
                    <a:pt x="444487" y="210566"/>
                  </a:lnTo>
                  <a:lnTo>
                    <a:pt x="444487" y="210185"/>
                  </a:lnTo>
                  <a:lnTo>
                    <a:pt x="451218" y="178054"/>
                  </a:lnTo>
                  <a:close/>
                </a:path>
                <a:path w="692150" h="266065">
                  <a:moveTo>
                    <a:pt x="691629" y="81407"/>
                  </a:moveTo>
                  <a:lnTo>
                    <a:pt x="668642" y="23495"/>
                  </a:lnTo>
                  <a:lnTo>
                    <a:pt x="633844" y="5461"/>
                  </a:lnTo>
                  <a:lnTo>
                    <a:pt x="633844" y="85090"/>
                  </a:lnTo>
                  <a:lnTo>
                    <a:pt x="631558" y="98806"/>
                  </a:lnTo>
                  <a:lnTo>
                    <a:pt x="624954" y="109982"/>
                  </a:lnTo>
                  <a:lnTo>
                    <a:pt x="613524" y="117475"/>
                  </a:lnTo>
                  <a:lnTo>
                    <a:pt x="597268" y="120142"/>
                  </a:lnTo>
                  <a:lnTo>
                    <a:pt x="549008" y="120142"/>
                  </a:lnTo>
                  <a:lnTo>
                    <a:pt x="549008" y="50165"/>
                  </a:lnTo>
                  <a:lnTo>
                    <a:pt x="596887" y="50165"/>
                  </a:lnTo>
                  <a:lnTo>
                    <a:pt x="615302" y="53594"/>
                  </a:lnTo>
                  <a:lnTo>
                    <a:pt x="626605" y="62357"/>
                  </a:lnTo>
                  <a:lnTo>
                    <a:pt x="632193" y="73787"/>
                  </a:lnTo>
                  <a:lnTo>
                    <a:pt x="633844" y="85090"/>
                  </a:lnTo>
                  <a:lnTo>
                    <a:pt x="633844" y="5461"/>
                  </a:lnTo>
                  <a:lnTo>
                    <a:pt x="605396" y="762"/>
                  </a:lnTo>
                  <a:lnTo>
                    <a:pt x="515099" y="762"/>
                  </a:lnTo>
                  <a:lnTo>
                    <a:pt x="504177" y="2286"/>
                  </a:lnTo>
                  <a:lnTo>
                    <a:pt x="497319" y="6858"/>
                  </a:lnTo>
                  <a:lnTo>
                    <a:pt x="493890" y="13970"/>
                  </a:lnTo>
                  <a:lnTo>
                    <a:pt x="492874" y="23241"/>
                  </a:lnTo>
                  <a:lnTo>
                    <a:pt x="492874" y="257302"/>
                  </a:lnTo>
                  <a:lnTo>
                    <a:pt x="495541" y="259207"/>
                  </a:lnTo>
                  <a:lnTo>
                    <a:pt x="547484" y="259207"/>
                  </a:lnTo>
                  <a:lnTo>
                    <a:pt x="549008" y="258064"/>
                  </a:lnTo>
                  <a:lnTo>
                    <a:pt x="549008" y="165481"/>
                  </a:lnTo>
                  <a:lnTo>
                    <a:pt x="598030" y="165481"/>
                  </a:lnTo>
                  <a:lnTo>
                    <a:pt x="647687" y="155956"/>
                  </a:lnTo>
                  <a:lnTo>
                    <a:pt x="676008" y="132842"/>
                  </a:lnTo>
                  <a:lnTo>
                    <a:pt x="681850" y="120142"/>
                  </a:lnTo>
                  <a:lnTo>
                    <a:pt x="688708" y="105156"/>
                  </a:lnTo>
                  <a:lnTo>
                    <a:pt x="691629" y="81407"/>
                  </a:lnTo>
                  <a:close/>
                </a:path>
              </a:pathLst>
            </a:custGeom>
            <a:solidFill>
              <a:srgbClr val="1D1D1B"/>
            </a:solidFill>
          </p:spPr>
          <p:txBody>
            <a:bodyPr wrap="square" lIns="0" tIns="0" rIns="0" bIns="0" rtlCol="0"/>
            <a:lstStyle/>
            <a:p>
              <a:pPr defTabSz="538854"/>
              <a:endParaRPr sz="1100">
                <a:solidFill>
                  <a:prstClr val="black"/>
                </a:solidFill>
              </a:endParaRPr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624586" y="866702"/>
              <a:ext cx="182151" cy="193593"/>
            </a:xfrm>
            <a:prstGeom prst="rect">
              <a:avLst/>
            </a:prstGeom>
          </p:spPr>
        </p:pic>
      </p:grpSp>
      <p:grpSp>
        <p:nvGrpSpPr>
          <p:cNvPr id="7" name="object 7"/>
          <p:cNvGrpSpPr/>
          <p:nvPr/>
        </p:nvGrpSpPr>
        <p:grpSpPr>
          <a:xfrm>
            <a:off x="11043917" y="486010"/>
            <a:ext cx="116762" cy="157106"/>
            <a:chOff x="18859245" y="801465"/>
            <a:chExt cx="199390" cy="259079"/>
          </a:xfrm>
        </p:grpSpPr>
        <p:sp>
          <p:nvSpPr>
            <p:cNvPr id="8" name="object 8"/>
            <p:cNvSpPr/>
            <p:nvPr/>
          </p:nvSpPr>
          <p:spPr>
            <a:xfrm>
              <a:off x="18859245" y="801465"/>
              <a:ext cx="193040" cy="259079"/>
            </a:xfrm>
            <a:custGeom>
              <a:avLst/>
              <a:gdLst/>
              <a:ahLst/>
              <a:cxnLst/>
              <a:rect l="l" t="t" r="r" b="b"/>
              <a:pathLst>
                <a:path w="193040" h="259080">
                  <a:moveTo>
                    <a:pt x="112042" y="265"/>
                  </a:moveTo>
                  <a:lnTo>
                    <a:pt x="21620" y="265"/>
                  </a:lnTo>
                  <a:lnTo>
                    <a:pt x="10699" y="1916"/>
                  </a:lnTo>
                  <a:lnTo>
                    <a:pt x="3968" y="6488"/>
                  </a:lnTo>
                  <a:lnTo>
                    <a:pt x="539" y="13600"/>
                  </a:lnTo>
                  <a:lnTo>
                    <a:pt x="-476" y="22870"/>
                  </a:lnTo>
                  <a:lnTo>
                    <a:pt x="-476" y="256926"/>
                  </a:lnTo>
                  <a:lnTo>
                    <a:pt x="2063" y="258831"/>
                  </a:lnTo>
                  <a:lnTo>
                    <a:pt x="54132" y="258831"/>
                  </a:lnTo>
                  <a:lnTo>
                    <a:pt x="55528" y="257688"/>
                  </a:lnTo>
                  <a:lnTo>
                    <a:pt x="55528" y="165107"/>
                  </a:lnTo>
                  <a:lnTo>
                    <a:pt x="104676" y="165107"/>
                  </a:lnTo>
                  <a:lnTo>
                    <a:pt x="154205" y="155582"/>
                  </a:lnTo>
                  <a:lnTo>
                    <a:pt x="182525" y="132469"/>
                  </a:lnTo>
                  <a:lnTo>
                    <a:pt x="188367" y="119769"/>
                  </a:lnTo>
                  <a:lnTo>
                    <a:pt x="55528" y="119769"/>
                  </a:lnTo>
                  <a:lnTo>
                    <a:pt x="55528" y="49794"/>
                  </a:lnTo>
                  <a:lnTo>
                    <a:pt x="192558" y="49794"/>
                  </a:lnTo>
                  <a:lnTo>
                    <a:pt x="192304" y="48651"/>
                  </a:lnTo>
                  <a:lnTo>
                    <a:pt x="175159" y="23124"/>
                  </a:lnTo>
                  <a:lnTo>
                    <a:pt x="147982" y="6361"/>
                  </a:lnTo>
                  <a:lnTo>
                    <a:pt x="112042" y="265"/>
                  </a:lnTo>
                  <a:close/>
                </a:path>
              </a:pathLst>
            </a:custGeom>
            <a:solidFill>
              <a:srgbClr val="1D1D1B"/>
            </a:solidFill>
          </p:spPr>
          <p:txBody>
            <a:bodyPr wrap="square" lIns="0" tIns="0" rIns="0" bIns="0" rtlCol="0"/>
            <a:lstStyle/>
            <a:p>
              <a:pPr defTabSz="538854"/>
              <a:endParaRPr sz="1100">
                <a:solidFill>
                  <a:prstClr val="black"/>
                </a:solidFill>
              </a:endParaRPr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963287" y="851006"/>
              <a:ext cx="94739" cy="69973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1064249" y="433713"/>
            <a:ext cx="5268457" cy="284557"/>
          </a:xfrm>
          <a:prstGeom prst="rect">
            <a:avLst/>
          </a:prstGeom>
        </p:spPr>
        <p:txBody>
          <a:bodyPr vert="horz" wrap="square" lIns="0" tIns="7485" rIns="0" bIns="0" rtlCol="0">
            <a:spAutoFit/>
          </a:bodyPr>
          <a:lstStyle/>
          <a:p>
            <a:pPr marL="7485" defTabSz="538854">
              <a:spcBef>
                <a:spcPts val="59"/>
              </a:spcBef>
            </a:pPr>
            <a:r>
              <a:rPr lang="ru-RU" dirty="0">
                <a:solidFill>
                  <a:prstClr val="black"/>
                </a:solidFill>
                <a:latin typeface="Arial Black"/>
                <a:cs typeface="Arial Black"/>
              </a:rPr>
              <a:t>ПОРТРЕТ КЛИЕНТА</a:t>
            </a:r>
          </a:p>
        </p:txBody>
      </p:sp>
      <p:sp>
        <p:nvSpPr>
          <p:cNvPr id="12" name="object 10"/>
          <p:cNvSpPr txBox="1"/>
          <p:nvPr/>
        </p:nvSpPr>
        <p:spPr>
          <a:xfrm>
            <a:off x="877478" y="1175608"/>
            <a:ext cx="4072868" cy="759046"/>
          </a:xfrm>
          <a:prstGeom prst="rect">
            <a:avLst/>
          </a:prstGeom>
        </p:spPr>
        <p:txBody>
          <a:bodyPr vert="horz" wrap="square" lIns="0" tIns="7485" rIns="0" bIns="0" rtlCol="0">
            <a:spAutoFit/>
          </a:bodyPr>
          <a:lstStyle/>
          <a:p>
            <a:pPr marL="7485" marR="2219779" defTabSz="538854">
              <a:spcBef>
                <a:spcPts val="59"/>
              </a:spcBef>
            </a:pPr>
            <a:r>
              <a:rPr sz="1200" b="1" u="heavy" dirty="0" err="1" smtClean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За</a:t>
            </a:r>
            <a:r>
              <a:rPr sz="1200" b="1" u="heavy" spc="-30" dirty="0" err="1" smtClean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е</a:t>
            </a:r>
            <a:r>
              <a:rPr sz="1200" b="1" u="heavy" dirty="0" err="1" smtClean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мщик</a:t>
            </a:r>
            <a:endParaRPr lang="ru-RU" sz="1200" b="1" u="heavy" dirty="0">
              <a:solidFill>
                <a:prstClr val="black"/>
              </a:solidFill>
              <a:uFill>
                <a:solidFill>
                  <a:srgbClr val="000000"/>
                </a:solidFill>
              </a:uFill>
              <a:latin typeface="Arial"/>
              <a:cs typeface="Arial"/>
            </a:endParaRPr>
          </a:p>
          <a:p>
            <a:pPr marL="7485" marR="2219779" defTabSz="538854">
              <a:spcBef>
                <a:spcPts val="59"/>
              </a:spcBef>
            </a:pPr>
            <a:r>
              <a:rPr sz="1200" b="1" u="heavy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200" b="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200" b="1" spc="-9" dirty="0">
                <a:solidFill>
                  <a:prstClr val="black"/>
                </a:solidFill>
                <a:latin typeface="Arial"/>
                <a:cs typeface="Arial"/>
              </a:rPr>
              <a:t>Возраст</a:t>
            </a:r>
            <a:endParaRPr sz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98037" indent="-90922" defTabSz="538854">
              <a:spcBef>
                <a:spcPts val="9"/>
              </a:spcBef>
              <a:buFontTx/>
              <a:buChar char="-"/>
              <a:tabLst>
                <a:tab pos="98414" algn="l"/>
              </a:tabLst>
            </a:pPr>
            <a:r>
              <a:rPr sz="1200" spc="-3" dirty="0">
                <a:solidFill>
                  <a:prstClr val="black"/>
                </a:solidFill>
                <a:latin typeface="Microsoft Sans Serif"/>
                <a:cs typeface="Microsoft Sans Serif"/>
              </a:rPr>
              <a:t>min 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19</a:t>
            </a:r>
            <a:r>
              <a:rPr sz="1200" spc="-15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18" dirty="0">
                <a:solidFill>
                  <a:prstClr val="black"/>
                </a:solidFill>
                <a:latin typeface="Microsoft Sans Serif"/>
                <a:cs typeface="Microsoft Sans Serif"/>
              </a:rPr>
              <a:t>лет</a:t>
            </a:r>
            <a:r>
              <a:rPr sz="1200" spc="15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на</a:t>
            </a:r>
            <a:r>
              <a:rPr sz="1200" spc="-15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дату</a:t>
            </a:r>
            <a:r>
              <a:rPr sz="1200" spc="6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начала</a:t>
            </a:r>
            <a:r>
              <a:rPr sz="1200" spc="-15" dirty="0">
                <a:solidFill>
                  <a:prstClr val="black"/>
                </a:solidFill>
                <a:latin typeface="Microsoft Sans Serif"/>
                <a:cs typeface="Microsoft Sans Serif"/>
              </a:rPr>
              <a:t> договора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</a:p>
          <a:p>
            <a:pPr marL="98037" indent="-90922" defTabSz="538854">
              <a:buFontTx/>
              <a:buChar char="-"/>
              <a:tabLst>
                <a:tab pos="98414" algn="l"/>
              </a:tabLst>
            </a:pP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max</a:t>
            </a:r>
            <a:r>
              <a:rPr sz="1200" spc="-12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75 </a:t>
            </a:r>
            <a:r>
              <a:rPr sz="1200" spc="-18" dirty="0">
                <a:solidFill>
                  <a:prstClr val="black"/>
                </a:solidFill>
                <a:latin typeface="Microsoft Sans Serif"/>
                <a:cs typeface="Microsoft Sans Serif"/>
              </a:rPr>
              <a:t>лет</a:t>
            </a:r>
            <a:r>
              <a:rPr sz="1200" spc="15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на</a:t>
            </a:r>
            <a:r>
              <a:rPr sz="1200" spc="-12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дату</a:t>
            </a:r>
            <a:r>
              <a:rPr sz="1200" spc="6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15" dirty="0">
                <a:solidFill>
                  <a:prstClr val="black"/>
                </a:solidFill>
                <a:latin typeface="Microsoft Sans Serif"/>
                <a:cs typeface="Microsoft Sans Serif"/>
              </a:rPr>
              <a:t>окончания</a:t>
            </a:r>
            <a:r>
              <a:rPr sz="1200" spc="-21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15" dirty="0">
                <a:solidFill>
                  <a:prstClr val="black"/>
                </a:solidFill>
                <a:latin typeface="Microsoft Sans Serif"/>
                <a:cs typeface="Microsoft Sans Serif"/>
              </a:rPr>
              <a:t>договора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</a:p>
        </p:txBody>
      </p:sp>
      <p:sp>
        <p:nvSpPr>
          <p:cNvPr id="14" name="object 11"/>
          <p:cNvSpPr txBox="1"/>
          <p:nvPr/>
        </p:nvSpPr>
        <p:spPr>
          <a:xfrm>
            <a:off x="877478" y="1988840"/>
            <a:ext cx="3782500" cy="1115554"/>
          </a:xfrm>
          <a:prstGeom prst="rect">
            <a:avLst/>
          </a:prstGeom>
        </p:spPr>
        <p:txBody>
          <a:bodyPr vert="horz" wrap="square" lIns="0" tIns="7485" rIns="0" bIns="0" rtlCol="0">
            <a:spAutoFit/>
          </a:bodyPr>
          <a:lstStyle/>
          <a:p>
            <a:pPr marL="7485" defTabSz="538854">
              <a:spcBef>
                <a:spcPts val="59"/>
              </a:spcBef>
            </a:pPr>
            <a:r>
              <a:rPr sz="1200" b="1" spc="-24" dirty="0">
                <a:solidFill>
                  <a:prstClr val="black"/>
                </a:solidFill>
                <a:latin typeface="Arial"/>
                <a:cs typeface="Arial"/>
              </a:rPr>
              <a:t>Работа</a:t>
            </a:r>
            <a:endParaRPr sz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7485" marR="3011" defTabSz="538854">
              <a:spcBef>
                <a:spcPts val="9"/>
              </a:spcBef>
            </a:pP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-постоянное</a:t>
            </a:r>
            <a:r>
              <a:rPr sz="1200" spc="-12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место</a:t>
            </a:r>
            <a:r>
              <a:rPr sz="1200" spc="-24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для</a:t>
            </a:r>
            <a:r>
              <a:rPr sz="1200" spc="18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работающих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15" dirty="0">
                <a:solidFill>
                  <a:prstClr val="black"/>
                </a:solidFill>
                <a:latin typeface="Microsoft Sans Serif"/>
                <a:cs typeface="Microsoft Sans Serif"/>
              </a:rPr>
              <a:t>по</a:t>
            </a:r>
            <a:r>
              <a:rPr sz="1200" spc="18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найму</a:t>
            </a:r>
            <a:r>
              <a:rPr sz="1200" spc="6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–</a:t>
            </a:r>
            <a:r>
              <a:rPr sz="1200" spc="311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3" dirty="0">
                <a:solidFill>
                  <a:prstClr val="black"/>
                </a:solidFill>
                <a:latin typeface="Microsoft Sans Serif"/>
                <a:cs typeface="Microsoft Sans Serif"/>
              </a:rPr>
              <a:t>min</a:t>
            </a:r>
            <a:r>
              <a:rPr sz="1200" spc="3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3 </a:t>
            </a:r>
            <a:r>
              <a:rPr sz="1200" spc="3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месяца,</a:t>
            </a:r>
            <a:r>
              <a:rPr sz="1200" spc="-12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при</a:t>
            </a:r>
            <a:r>
              <a:rPr sz="1200" spc="-3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24" dirty="0">
                <a:solidFill>
                  <a:prstClr val="black"/>
                </a:solidFill>
                <a:latin typeface="Microsoft Sans Serif"/>
                <a:cs typeface="Microsoft Sans Serif"/>
              </a:rPr>
              <a:t>этом</a:t>
            </a:r>
            <a:r>
              <a:rPr sz="1200" spc="24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3" dirty="0">
                <a:solidFill>
                  <a:prstClr val="black"/>
                </a:solidFill>
                <a:latin typeface="Microsoft Sans Serif"/>
                <a:cs typeface="Microsoft Sans Serif"/>
              </a:rPr>
              <a:t>общий</a:t>
            </a:r>
            <a:r>
              <a:rPr sz="1200" spc="3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18" dirty="0">
                <a:solidFill>
                  <a:prstClr val="black"/>
                </a:solidFill>
                <a:latin typeface="Microsoft Sans Serif"/>
                <a:cs typeface="Microsoft Sans Serif"/>
              </a:rPr>
              <a:t>стаж</a:t>
            </a:r>
            <a:r>
              <a:rPr sz="1200" spc="-3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не</a:t>
            </a:r>
            <a:r>
              <a:rPr sz="1200" spc="-18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менее</a:t>
            </a:r>
            <a:r>
              <a:rPr sz="1200" spc="3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1</a:t>
            </a:r>
            <a:r>
              <a:rPr sz="1200" spc="3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24" dirty="0">
                <a:solidFill>
                  <a:prstClr val="black"/>
                </a:solidFill>
                <a:latin typeface="Microsoft Sans Serif"/>
                <a:cs typeface="Microsoft Sans Serif"/>
              </a:rPr>
              <a:t>года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</a:p>
          <a:p>
            <a:pPr marL="98037" indent="-90922" defTabSz="538854">
              <a:buFontTx/>
              <a:buChar char="-"/>
              <a:tabLst>
                <a:tab pos="98414" algn="l"/>
              </a:tabLst>
            </a:pPr>
            <a:r>
              <a:rPr sz="1200" spc="-9" dirty="0" err="1">
                <a:solidFill>
                  <a:prstClr val="black"/>
                </a:solidFill>
                <a:latin typeface="Microsoft Sans Serif"/>
                <a:cs typeface="Microsoft Sans Serif"/>
              </a:rPr>
              <a:t>пенсионеры</a:t>
            </a:r>
            <a:r>
              <a:rPr sz="1200" spc="-24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по</a:t>
            </a:r>
            <a:r>
              <a:rPr sz="1200" spc="9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выслуге</a:t>
            </a:r>
            <a:r>
              <a:rPr sz="1200" spc="-30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47" dirty="0">
                <a:solidFill>
                  <a:prstClr val="black"/>
                </a:solidFill>
                <a:latin typeface="Microsoft Sans Serif"/>
                <a:cs typeface="Microsoft Sans Serif"/>
              </a:rPr>
              <a:t>лет,</a:t>
            </a:r>
            <a:r>
              <a:rPr sz="1200" spc="3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по</a:t>
            </a:r>
            <a:r>
              <a:rPr sz="1200" spc="9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3" dirty="0" err="1">
                <a:solidFill>
                  <a:prstClr val="black"/>
                </a:solidFill>
                <a:latin typeface="Microsoft Sans Serif"/>
                <a:cs typeface="Microsoft Sans Serif"/>
              </a:rPr>
              <a:t>старости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endParaRPr lang="ru-RU" sz="1200" dirty="0" smtClean="0">
              <a:solidFill>
                <a:prstClr val="black"/>
              </a:solidFill>
              <a:latin typeface="Microsoft Sans Serif"/>
              <a:cs typeface="Microsoft Sans Serif"/>
            </a:endParaRPr>
          </a:p>
          <a:p>
            <a:pPr marL="98037" indent="-90922" defTabSz="538854">
              <a:buFontTx/>
              <a:buChar char="-"/>
              <a:tabLst>
                <a:tab pos="98414" algn="l"/>
              </a:tabLst>
            </a:pPr>
            <a:r>
              <a:rPr lang="ru-RU" sz="1200" dirty="0" smtClean="0">
                <a:solidFill>
                  <a:prstClr val="black"/>
                </a:solidFill>
                <a:latin typeface="Microsoft Sans Serif"/>
                <a:cs typeface="Microsoft Sans Serif"/>
              </a:rPr>
              <a:t>ИП и собственники бизнеса рассматриваются как физическое лицо</a:t>
            </a:r>
            <a:endParaRPr sz="1200" dirty="0">
              <a:solidFill>
                <a:prstClr val="black"/>
              </a:solidFill>
              <a:latin typeface="Microsoft Sans Serif"/>
              <a:cs typeface="Microsoft Sans Serif"/>
            </a:endParaRPr>
          </a:p>
        </p:txBody>
      </p:sp>
      <p:sp>
        <p:nvSpPr>
          <p:cNvPr id="15" name="object 12"/>
          <p:cNvSpPr txBox="1"/>
          <p:nvPr/>
        </p:nvSpPr>
        <p:spPr>
          <a:xfrm>
            <a:off x="877478" y="3140968"/>
            <a:ext cx="2287000" cy="376890"/>
          </a:xfrm>
          <a:prstGeom prst="rect">
            <a:avLst/>
          </a:prstGeom>
        </p:spPr>
        <p:txBody>
          <a:bodyPr vert="horz" wrap="square" lIns="0" tIns="7485" rIns="0" bIns="0" rtlCol="0">
            <a:spAutoFit/>
          </a:bodyPr>
          <a:lstStyle/>
          <a:p>
            <a:pPr marL="7485" defTabSz="538854">
              <a:spcBef>
                <a:spcPts val="59"/>
              </a:spcBef>
              <a:tabLst>
                <a:tab pos="550452" algn="l"/>
              </a:tabLst>
            </a:pPr>
            <a:r>
              <a:rPr sz="1200" b="1" spc="-24" dirty="0">
                <a:solidFill>
                  <a:prstClr val="black"/>
                </a:solidFill>
                <a:latin typeface="Arial"/>
                <a:cs typeface="Arial"/>
              </a:rPr>
              <a:t>Доход	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-</a:t>
            </a:r>
            <a:r>
              <a:rPr sz="1200" spc="-21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3" dirty="0">
                <a:solidFill>
                  <a:prstClr val="black"/>
                </a:solidFill>
                <a:latin typeface="Microsoft Sans Serif"/>
                <a:cs typeface="Microsoft Sans Serif"/>
              </a:rPr>
              <a:t>min</a:t>
            </a:r>
            <a:r>
              <a:rPr sz="1200" spc="-12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19</a:t>
            </a:r>
            <a:r>
              <a:rPr sz="1200" spc="-21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242</a:t>
            </a:r>
            <a:r>
              <a:rPr sz="1200" spc="-27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dirty="0" err="1">
                <a:solidFill>
                  <a:prstClr val="black"/>
                </a:solidFill>
                <a:latin typeface="Microsoft Sans Serif"/>
                <a:cs typeface="Microsoft Sans Serif"/>
              </a:rPr>
              <a:t>руб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.</a:t>
            </a:r>
            <a:r>
              <a:rPr lang="ru-RU"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 (МРОТ)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</a:p>
        </p:txBody>
      </p:sp>
      <p:sp>
        <p:nvSpPr>
          <p:cNvPr id="16" name="object 13"/>
          <p:cNvSpPr txBox="1"/>
          <p:nvPr/>
        </p:nvSpPr>
        <p:spPr>
          <a:xfrm>
            <a:off x="895207" y="3573016"/>
            <a:ext cx="4306441" cy="561556"/>
          </a:xfrm>
          <a:prstGeom prst="rect">
            <a:avLst/>
          </a:prstGeom>
        </p:spPr>
        <p:txBody>
          <a:bodyPr vert="horz" wrap="square" lIns="0" tIns="7485" rIns="0" bIns="0" rtlCol="0">
            <a:spAutoFit/>
          </a:bodyPr>
          <a:lstStyle/>
          <a:p>
            <a:pPr marL="7485" defTabSz="538854">
              <a:spcBef>
                <a:spcPts val="59"/>
              </a:spcBef>
            </a:pPr>
            <a:r>
              <a:rPr sz="1200" b="1" spc="-12" dirty="0">
                <a:solidFill>
                  <a:prstClr val="black"/>
                </a:solidFill>
                <a:latin typeface="Arial"/>
                <a:cs typeface="Arial"/>
              </a:rPr>
              <a:t>Регистрация</a:t>
            </a:r>
            <a:r>
              <a:rPr sz="1200" b="1" spc="-5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prstClr val="black"/>
                </a:solidFill>
                <a:latin typeface="Arial"/>
                <a:cs typeface="Arial"/>
              </a:rPr>
              <a:t>(прописка)</a:t>
            </a:r>
            <a:endParaRPr sz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7485" defTabSz="538854">
              <a:spcBef>
                <a:spcPts val="9"/>
              </a:spcBef>
            </a:pP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-</a:t>
            </a:r>
            <a:r>
              <a:rPr sz="1200" spc="6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постоянная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на</a:t>
            </a:r>
            <a:r>
              <a:rPr sz="1200" spc="6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9" dirty="0" err="1">
                <a:solidFill>
                  <a:prstClr val="black"/>
                </a:solidFill>
                <a:latin typeface="Microsoft Sans Serif"/>
                <a:cs typeface="Microsoft Sans Serif"/>
              </a:rPr>
              <a:t>территории</a:t>
            </a: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65" dirty="0" smtClean="0">
                <a:solidFill>
                  <a:prstClr val="black"/>
                </a:solidFill>
                <a:latin typeface="Microsoft Sans Serif"/>
                <a:cs typeface="Microsoft Sans Serif"/>
              </a:rPr>
              <a:t>РФ</a:t>
            </a:r>
            <a:r>
              <a:rPr lang="ru-RU" sz="1200" spc="-65" dirty="0" smtClean="0">
                <a:solidFill>
                  <a:prstClr val="black"/>
                </a:solidFill>
                <a:latin typeface="Microsoft Sans Serif"/>
                <a:cs typeface="Microsoft Sans Serif"/>
              </a:rPr>
              <a:t> без требований к сроку регистрации</a:t>
            </a:r>
            <a:endParaRPr sz="1200" dirty="0">
              <a:solidFill>
                <a:prstClr val="black"/>
              </a:solidFill>
              <a:latin typeface="Microsoft Sans Serif"/>
              <a:cs typeface="Microsoft Sans Serif"/>
            </a:endParaRPr>
          </a:p>
        </p:txBody>
      </p:sp>
      <p:sp>
        <p:nvSpPr>
          <p:cNvPr id="17" name="object 14"/>
          <p:cNvSpPr txBox="1"/>
          <p:nvPr/>
        </p:nvSpPr>
        <p:spPr>
          <a:xfrm>
            <a:off x="5930959" y="1303476"/>
            <a:ext cx="3366395" cy="376890"/>
          </a:xfrm>
          <a:prstGeom prst="rect">
            <a:avLst/>
          </a:prstGeom>
        </p:spPr>
        <p:txBody>
          <a:bodyPr vert="horz" wrap="square" lIns="0" tIns="7485" rIns="0" bIns="0" rtlCol="0">
            <a:spAutoFit/>
          </a:bodyPr>
          <a:lstStyle/>
          <a:p>
            <a:pPr marL="7485" defTabSz="538854">
              <a:spcBef>
                <a:spcPts val="59"/>
              </a:spcBef>
            </a:pPr>
            <a:r>
              <a:rPr sz="1200" b="1" spc="-3" dirty="0">
                <a:solidFill>
                  <a:prstClr val="black"/>
                </a:solidFill>
                <a:latin typeface="Arial"/>
                <a:cs typeface="Arial"/>
              </a:rPr>
              <a:t>Кредитная</a:t>
            </a:r>
            <a:r>
              <a:rPr sz="1200" b="1" spc="-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200" b="1" spc="-12" dirty="0">
                <a:solidFill>
                  <a:prstClr val="black"/>
                </a:solidFill>
                <a:latin typeface="Arial"/>
                <a:cs typeface="Arial"/>
              </a:rPr>
              <a:t>история</a:t>
            </a:r>
            <a:r>
              <a:rPr sz="1200" b="1" spc="-2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prstClr val="black"/>
                </a:solidFill>
                <a:latin typeface="Arial"/>
                <a:cs typeface="Arial"/>
              </a:rPr>
              <a:t>и</a:t>
            </a:r>
            <a:r>
              <a:rPr sz="1200" b="1" spc="-3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200" b="1" spc="-3" dirty="0">
                <a:solidFill>
                  <a:prstClr val="black"/>
                </a:solidFill>
                <a:latin typeface="Arial"/>
                <a:cs typeface="Arial"/>
              </a:rPr>
              <a:t>финансовое</a:t>
            </a:r>
            <a:r>
              <a:rPr sz="1200" b="1" spc="-33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200" b="1" spc="-15" dirty="0">
                <a:solidFill>
                  <a:prstClr val="black"/>
                </a:solidFill>
                <a:latin typeface="Arial"/>
                <a:cs typeface="Arial"/>
              </a:rPr>
              <a:t>положение</a:t>
            </a:r>
            <a:endParaRPr sz="1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8" name="object 15"/>
          <p:cNvSpPr txBox="1"/>
          <p:nvPr/>
        </p:nvSpPr>
        <p:spPr>
          <a:xfrm>
            <a:off x="5930927" y="1674190"/>
            <a:ext cx="3542991" cy="192224"/>
          </a:xfrm>
          <a:prstGeom prst="rect">
            <a:avLst/>
          </a:prstGeom>
        </p:spPr>
        <p:txBody>
          <a:bodyPr vert="horz" wrap="square" lIns="0" tIns="7485" rIns="0" bIns="0" rtlCol="0">
            <a:spAutoFit/>
          </a:bodyPr>
          <a:lstStyle/>
          <a:p>
            <a:pPr marL="7485" defTabSz="538854">
              <a:spcBef>
                <a:spcPts val="59"/>
              </a:spcBef>
            </a:pP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-одобряем</a:t>
            </a:r>
            <a:r>
              <a:rPr sz="1200" spc="-15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при</a:t>
            </a:r>
            <a:r>
              <a:rPr sz="1200" spc="9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12" dirty="0">
                <a:solidFill>
                  <a:prstClr val="black"/>
                </a:solidFill>
                <a:latin typeface="Microsoft Sans Serif"/>
                <a:cs typeface="Microsoft Sans Serif"/>
              </a:rPr>
              <a:t>отсутствии</a:t>
            </a:r>
            <a:r>
              <a:rPr sz="1200" spc="-21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18" dirty="0">
                <a:solidFill>
                  <a:prstClr val="black"/>
                </a:solidFill>
                <a:latin typeface="Microsoft Sans Serif"/>
                <a:cs typeface="Microsoft Sans Serif"/>
              </a:rPr>
              <a:t>кредитной</a:t>
            </a:r>
            <a:r>
              <a:rPr sz="1200" spc="-3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истории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</a:p>
        </p:txBody>
      </p:sp>
      <p:sp>
        <p:nvSpPr>
          <p:cNvPr id="19" name="object 16"/>
          <p:cNvSpPr txBox="1"/>
          <p:nvPr/>
        </p:nvSpPr>
        <p:spPr>
          <a:xfrm>
            <a:off x="5930953" y="1916832"/>
            <a:ext cx="4965739" cy="558991"/>
          </a:xfrm>
          <a:prstGeom prst="rect">
            <a:avLst/>
          </a:prstGeom>
        </p:spPr>
        <p:txBody>
          <a:bodyPr vert="horz" wrap="square" lIns="0" tIns="7485" rIns="0" bIns="0" rtlCol="0">
            <a:spAutoFit/>
          </a:bodyPr>
          <a:lstStyle/>
          <a:p>
            <a:pPr marL="7485" defTabSz="538854">
              <a:lnSpc>
                <a:spcPts val="1420"/>
              </a:lnSpc>
              <a:spcBef>
                <a:spcPts val="59"/>
              </a:spcBef>
            </a:pP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-отсутствие</a:t>
            </a:r>
            <a:r>
              <a:rPr sz="1200" spc="-33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15" dirty="0">
                <a:solidFill>
                  <a:prstClr val="black"/>
                </a:solidFill>
                <a:latin typeface="Microsoft Sans Serif"/>
                <a:cs typeface="Microsoft Sans Serif"/>
              </a:rPr>
              <a:t>текущей</a:t>
            </a: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18" dirty="0" err="1">
                <a:solidFill>
                  <a:prstClr val="black"/>
                </a:solidFill>
                <a:latin typeface="Microsoft Sans Serif"/>
                <a:cs typeface="Microsoft Sans Serif"/>
              </a:rPr>
              <a:t>просрочки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endParaRPr lang="ru-RU" sz="1200" dirty="0" smtClean="0">
              <a:solidFill>
                <a:prstClr val="black"/>
              </a:solidFill>
              <a:latin typeface="Microsoft Sans Serif"/>
              <a:cs typeface="Microsoft Sans Serif"/>
            </a:endParaRPr>
          </a:p>
          <a:p>
            <a:pPr marL="7485" defTabSz="538854">
              <a:lnSpc>
                <a:spcPts val="1420"/>
              </a:lnSpc>
              <a:spcBef>
                <a:spcPts val="59"/>
              </a:spcBef>
            </a:pPr>
            <a:r>
              <a:rPr sz="1200" i="1" dirty="0" err="1" smtClean="0">
                <a:solidFill>
                  <a:srgbClr val="7D7D7D"/>
                </a:solidFill>
                <a:latin typeface="Arial"/>
                <a:cs typeface="Arial"/>
              </a:rPr>
              <a:t>после</a:t>
            </a:r>
            <a:r>
              <a:rPr sz="1200" i="1" spc="-18" dirty="0" smtClean="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sz="1200" i="1" spc="-6" dirty="0">
                <a:solidFill>
                  <a:srgbClr val="7D7D7D"/>
                </a:solidFill>
                <a:latin typeface="Arial"/>
                <a:cs typeface="Arial"/>
              </a:rPr>
              <a:t>погашения</a:t>
            </a:r>
            <a:r>
              <a:rPr sz="1200" i="1" spc="-39" dirty="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sz="1200" i="1" spc="-15" dirty="0">
                <a:solidFill>
                  <a:srgbClr val="7D7D7D"/>
                </a:solidFill>
                <a:latin typeface="Arial"/>
                <a:cs typeface="Arial"/>
              </a:rPr>
              <a:t>необходимо</a:t>
            </a:r>
            <a:r>
              <a:rPr sz="1200" i="1" spc="-36" dirty="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7D7D7D"/>
                </a:solidFill>
                <a:latin typeface="Arial"/>
                <a:cs typeface="Arial"/>
              </a:rPr>
              <a:t>10</a:t>
            </a:r>
            <a:r>
              <a:rPr sz="1200" i="1" spc="-18" dirty="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7D7D7D"/>
                </a:solidFill>
                <a:latin typeface="Arial"/>
                <a:cs typeface="Arial"/>
              </a:rPr>
              <a:t>дней</a:t>
            </a:r>
            <a:r>
              <a:rPr sz="1200" i="1" spc="-18" dirty="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7D7D7D"/>
                </a:solidFill>
                <a:latin typeface="Arial"/>
                <a:cs typeface="Arial"/>
              </a:rPr>
              <a:t>на</a:t>
            </a:r>
            <a:r>
              <a:rPr sz="1200" i="1" spc="-18" dirty="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sz="1200" i="1" spc="-12" dirty="0">
                <a:solidFill>
                  <a:srgbClr val="7D7D7D"/>
                </a:solidFill>
                <a:latin typeface="Arial"/>
                <a:cs typeface="Arial"/>
              </a:rPr>
              <a:t>обновление</a:t>
            </a:r>
            <a:r>
              <a:rPr sz="1200" i="1" spc="-18" dirty="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sz="1200" i="1" spc="-3" dirty="0" err="1">
                <a:solidFill>
                  <a:srgbClr val="7D7D7D"/>
                </a:solidFill>
                <a:latin typeface="Arial"/>
                <a:cs typeface="Arial"/>
              </a:rPr>
              <a:t>информации</a:t>
            </a:r>
            <a:r>
              <a:rPr sz="1200" i="1" spc="-33" dirty="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sz="1200" i="1" dirty="0" smtClean="0">
                <a:solidFill>
                  <a:srgbClr val="7D7D7D"/>
                </a:solidFill>
                <a:latin typeface="Arial"/>
                <a:cs typeface="Arial"/>
              </a:rPr>
              <a:t>в</a:t>
            </a:r>
            <a:r>
              <a:rPr lang="ru-RU" sz="1200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200" i="1" dirty="0" smtClean="0">
                <a:solidFill>
                  <a:srgbClr val="7D7D7D"/>
                </a:solidFill>
                <a:latin typeface="Arial"/>
                <a:cs typeface="Arial"/>
              </a:rPr>
              <a:t>БКИ</a:t>
            </a:r>
            <a:endParaRPr sz="1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" name="object 17"/>
          <p:cNvSpPr txBox="1"/>
          <p:nvPr/>
        </p:nvSpPr>
        <p:spPr>
          <a:xfrm>
            <a:off x="5930959" y="2492896"/>
            <a:ext cx="5012221" cy="379834"/>
          </a:xfrm>
          <a:prstGeom prst="rect">
            <a:avLst/>
          </a:prstGeom>
        </p:spPr>
        <p:txBody>
          <a:bodyPr vert="horz" wrap="square" lIns="0" tIns="7861" rIns="0" bIns="0" rtlCol="0">
            <a:spAutoFit/>
          </a:bodyPr>
          <a:lstStyle/>
          <a:p>
            <a:pPr marL="7485" defTabSz="538854">
              <a:lnSpc>
                <a:spcPts val="1420"/>
              </a:lnSpc>
              <a:spcBef>
                <a:spcPts val="62"/>
              </a:spcBef>
            </a:pPr>
            <a:r>
              <a:rPr sz="1200" spc="-12" dirty="0">
                <a:solidFill>
                  <a:prstClr val="black"/>
                </a:solidFill>
                <a:latin typeface="Microsoft Sans Serif"/>
                <a:cs typeface="Microsoft Sans Serif"/>
              </a:rPr>
              <a:t>-положительная </a:t>
            </a:r>
            <a:r>
              <a:rPr sz="1200" spc="-18" dirty="0">
                <a:solidFill>
                  <a:prstClr val="black"/>
                </a:solidFill>
                <a:latin typeface="Microsoft Sans Serif"/>
                <a:cs typeface="Microsoft Sans Serif"/>
              </a:rPr>
              <a:t>кредитная</a:t>
            </a:r>
            <a:r>
              <a:rPr sz="1200" spc="-12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9" dirty="0" err="1">
                <a:solidFill>
                  <a:prstClr val="black"/>
                </a:solidFill>
                <a:latin typeface="Microsoft Sans Serif"/>
                <a:cs typeface="Microsoft Sans Serif"/>
              </a:rPr>
              <a:t>история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endParaRPr lang="ru-RU" sz="1200" dirty="0" smtClean="0">
              <a:solidFill>
                <a:prstClr val="black"/>
              </a:solidFill>
              <a:latin typeface="Microsoft Sans Serif"/>
              <a:cs typeface="Microsoft Sans Serif"/>
            </a:endParaRPr>
          </a:p>
          <a:p>
            <a:pPr marL="7485" defTabSz="538854">
              <a:lnSpc>
                <a:spcPts val="1420"/>
              </a:lnSpc>
              <a:spcBef>
                <a:spcPts val="62"/>
              </a:spcBef>
            </a:pPr>
            <a:r>
              <a:rPr sz="1200" i="1" dirty="0" err="1" smtClean="0">
                <a:solidFill>
                  <a:srgbClr val="7D7D7D"/>
                </a:solidFill>
                <a:latin typeface="Arial"/>
                <a:cs typeface="Arial"/>
              </a:rPr>
              <a:t>как</a:t>
            </a:r>
            <a:r>
              <a:rPr sz="1200" i="1" spc="-6" dirty="0" smtClean="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sz="1200" i="1" spc="-3" dirty="0">
                <a:solidFill>
                  <a:srgbClr val="7D7D7D"/>
                </a:solidFill>
                <a:latin typeface="Arial"/>
                <a:cs typeface="Arial"/>
              </a:rPr>
              <a:t>ориентир:	</a:t>
            </a:r>
            <a:r>
              <a:rPr sz="1200" i="1" spc="-15" dirty="0">
                <a:solidFill>
                  <a:srgbClr val="7D7D7D"/>
                </a:solidFill>
                <a:latin typeface="Arial"/>
                <a:cs typeface="Arial"/>
              </a:rPr>
              <a:t>отсутствие</a:t>
            </a:r>
            <a:r>
              <a:rPr sz="1200" i="1" spc="3" dirty="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sz="1200" i="1" spc="-15" dirty="0">
                <a:solidFill>
                  <a:srgbClr val="7D7D7D"/>
                </a:solidFill>
                <a:latin typeface="Arial"/>
                <a:cs typeface="Arial"/>
              </a:rPr>
              <a:t>просрочки</a:t>
            </a:r>
            <a:r>
              <a:rPr sz="1200" i="1" spc="-56" dirty="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7D7D7D"/>
                </a:solidFill>
                <a:latin typeface="Arial"/>
                <a:cs typeface="Arial"/>
              </a:rPr>
              <a:t>&gt;60</a:t>
            </a:r>
            <a:r>
              <a:rPr sz="1200" i="1" spc="-21" dirty="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7D7D7D"/>
                </a:solidFill>
                <a:latin typeface="Arial"/>
                <a:cs typeface="Arial"/>
              </a:rPr>
              <a:t>дней</a:t>
            </a:r>
            <a:r>
              <a:rPr sz="1200" i="1" spc="-24" dirty="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sz="1200" i="1" spc="-12" dirty="0">
                <a:solidFill>
                  <a:srgbClr val="7D7D7D"/>
                </a:solidFill>
                <a:latin typeface="Arial"/>
                <a:cs typeface="Arial"/>
              </a:rPr>
              <a:t>за</a:t>
            </a:r>
            <a:r>
              <a:rPr sz="1200" i="1" spc="-18" dirty="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sz="1200" i="1" spc="-6" dirty="0">
                <a:solidFill>
                  <a:srgbClr val="7D7D7D"/>
                </a:solidFill>
                <a:latin typeface="Arial"/>
                <a:cs typeface="Arial"/>
              </a:rPr>
              <a:t>последние</a:t>
            </a:r>
            <a:r>
              <a:rPr sz="1200" i="1" spc="-53" dirty="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sz="1200" i="1" dirty="0">
                <a:solidFill>
                  <a:srgbClr val="7D7D7D"/>
                </a:solidFill>
                <a:latin typeface="Arial"/>
                <a:cs typeface="Arial"/>
              </a:rPr>
              <a:t>2 </a:t>
            </a:r>
            <a:r>
              <a:rPr sz="1200" i="1" spc="-12" dirty="0">
                <a:solidFill>
                  <a:srgbClr val="7D7D7D"/>
                </a:solidFill>
                <a:latin typeface="Arial"/>
                <a:cs typeface="Arial"/>
              </a:rPr>
              <a:t>года</a:t>
            </a:r>
            <a:endParaRPr sz="1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1" name="object 18"/>
          <p:cNvSpPr txBox="1"/>
          <p:nvPr/>
        </p:nvSpPr>
        <p:spPr>
          <a:xfrm>
            <a:off x="5958458" y="2924944"/>
            <a:ext cx="4172574" cy="558991"/>
          </a:xfrm>
          <a:prstGeom prst="rect">
            <a:avLst/>
          </a:prstGeom>
        </p:spPr>
        <p:txBody>
          <a:bodyPr vert="horz" wrap="square" lIns="0" tIns="7485" rIns="0" bIns="0" rtlCol="0">
            <a:spAutoFit/>
          </a:bodyPr>
          <a:lstStyle/>
          <a:p>
            <a:pPr marL="7485" defTabSz="538854">
              <a:lnSpc>
                <a:spcPts val="1420"/>
              </a:lnSpc>
              <a:spcBef>
                <a:spcPts val="59"/>
              </a:spcBef>
            </a:pPr>
            <a:r>
              <a:rPr sz="1200" spc="-9" dirty="0" smtClean="0">
                <a:solidFill>
                  <a:prstClr val="black"/>
                </a:solidFill>
                <a:latin typeface="Microsoft Sans Serif"/>
                <a:cs typeface="Microsoft Sans Serif"/>
              </a:rPr>
              <a:t>-</a:t>
            </a:r>
            <a:r>
              <a:rPr lang="ru-RU" sz="1200" spc="-9" dirty="0" smtClean="0">
                <a:solidFill>
                  <a:prstClr val="black"/>
                </a:solidFill>
                <a:latin typeface="Microsoft Sans Serif"/>
                <a:cs typeface="Microsoft Sans Serif"/>
              </a:rPr>
              <a:t> о</a:t>
            </a:r>
            <a:r>
              <a:rPr sz="1200" spc="-9" dirty="0" smtClean="0">
                <a:solidFill>
                  <a:prstClr val="black"/>
                </a:solidFill>
                <a:latin typeface="Microsoft Sans Serif"/>
                <a:cs typeface="Microsoft Sans Serif"/>
              </a:rPr>
              <a:t>тсутствие </a:t>
            </a:r>
            <a:r>
              <a:rPr sz="1200" spc="-6" dirty="0">
                <a:solidFill>
                  <a:prstClr val="black"/>
                </a:solidFill>
                <a:latin typeface="Microsoft Sans Serif"/>
                <a:cs typeface="Microsoft Sans Serif"/>
              </a:rPr>
              <a:t>действующих</a:t>
            </a:r>
            <a:r>
              <a:rPr sz="1200" spc="3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12" dirty="0">
                <a:solidFill>
                  <a:prstClr val="black"/>
                </a:solidFill>
                <a:latin typeface="Microsoft Sans Serif"/>
                <a:cs typeface="Microsoft Sans Serif"/>
              </a:rPr>
              <a:t>исполнительных</a:t>
            </a:r>
            <a:r>
              <a:rPr sz="1200" spc="9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6" dirty="0">
                <a:solidFill>
                  <a:prstClr val="black"/>
                </a:solidFill>
                <a:latin typeface="Microsoft Sans Serif"/>
                <a:cs typeface="Microsoft Sans Serif"/>
              </a:rPr>
              <a:t>листов</a:t>
            </a:r>
            <a:r>
              <a:rPr sz="1200" spc="-12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18" dirty="0">
                <a:solidFill>
                  <a:prstClr val="black"/>
                </a:solidFill>
                <a:latin typeface="Microsoft Sans Serif"/>
                <a:cs typeface="Microsoft Sans Serif"/>
              </a:rPr>
              <a:t>от</a:t>
            </a:r>
            <a:r>
              <a:rPr sz="1200" spc="15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27" dirty="0">
                <a:solidFill>
                  <a:prstClr val="black"/>
                </a:solidFill>
                <a:latin typeface="Microsoft Sans Serif"/>
                <a:cs typeface="Microsoft Sans Serif"/>
              </a:rPr>
              <a:t>ФССП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endParaRPr lang="ru-RU" sz="1200" dirty="0" smtClean="0">
              <a:solidFill>
                <a:prstClr val="black"/>
              </a:solidFill>
              <a:latin typeface="Microsoft Sans Serif"/>
              <a:cs typeface="Microsoft Sans Serif"/>
            </a:endParaRPr>
          </a:p>
          <a:p>
            <a:pPr marL="7485" defTabSz="538854">
              <a:lnSpc>
                <a:spcPts val="1420"/>
              </a:lnSpc>
              <a:spcBef>
                <a:spcPts val="59"/>
              </a:spcBef>
            </a:pPr>
            <a:r>
              <a:rPr sz="1200" i="1" spc="-12" dirty="0" err="1" smtClean="0">
                <a:solidFill>
                  <a:srgbClr val="7D7D7D"/>
                </a:solidFill>
                <a:latin typeface="Arial"/>
                <a:cs typeface="Arial"/>
              </a:rPr>
              <a:t>проверить</a:t>
            </a:r>
            <a:r>
              <a:rPr sz="1200" i="1" spc="-27" dirty="0" smtClean="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sz="1200" i="1" spc="-3" dirty="0">
                <a:solidFill>
                  <a:srgbClr val="7D7D7D"/>
                </a:solidFill>
                <a:latin typeface="Arial"/>
                <a:cs typeface="Arial"/>
              </a:rPr>
              <a:t>информацию</a:t>
            </a:r>
            <a:r>
              <a:rPr sz="1200" i="1" spc="-59" dirty="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sz="1200" i="1" spc="-12" dirty="0">
                <a:solidFill>
                  <a:srgbClr val="7D7D7D"/>
                </a:solidFill>
                <a:latin typeface="Arial"/>
                <a:cs typeface="Arial"/>
              </a:rPr>
              <a:t>можно </a:t>
            </a:r>
            <a:r>
              <a:rPr sz="1200" i="1" dirty="0">
                <a:solidFill>
                  <a:srgbClr val="7D7D7D"/>
                </a:solidFill>
                <a:latin typeface="Arial"/>
                <a:cs typeface="Arial"/>
              </a:rPr>
              <a:t>на</a:t>
            </a:r>
            <a:r>
              <a:rPr sz="1200" i="1" spc="-30" dirty="0">
                <a:solidFill>
                  <a:srgbClr val="7D7D7D"/>
                </a:solidFill>
                <a:latin typeface="Arial"/>
                <a:cs typeface="Arial"/>
              </a:rPr>
              <a:t> </a:t>
            </a:r>
            <a:r>
              <a:rPr sz="1200" i="1" u="heavy" spc="-12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https://fssp.gov.ru/</a:t>
            </a:r>
            <a:endParaRPr sz="1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3" name="object 20"/>
          <p:cNvSpPr txBox="1"/>
          <p:nvPr/>
        </p:nvSpPr>
        <p:spPr>
          <a:xfrm>
            <a:off x="149772" y="4246588"/>
            <a:ext cx="5376638" cy="381048"/>
          </a:xfrm>
          <a:prstGeom prst="rect">
            <a:avLst/>
          </a:prstGeom>
        </p:spPr>
        <p:txBody>
          <a:bodyPr vert="horz" wrap="square" lIns="0" tIns="7485" rIns="0" bIns="0" rtlCol="0">
            <a:spAutoFit/>
          </a:bodyPr>
          <a:lstStyle/>
          <a:p>
            <a:pPr marL="14593" algn="ctr" defTabSz="538854">
              <a:spcBef>
                <a:spcPts val="59"/>
              </a:spcBef>
            </a:pPr>
            <a:r>
              <a:rPr sz="1200" b="1" spc="-6" dirty="0">
                <a:solidFill>
                  <a:prstClr val="black"/>
                </a:solidFill>
                <a:latin typeface="Arial"/>
                <a:cs typeface="Arial"/>
              </a:rPr>
              <a:t>Дополнительно</a:t>
            </a:r>
            <a:endParaRPr sz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05153" indent="-90922" algn="ctr" defTabSz="538854">
              <a:lnSpc>
                <a:spcPts val="1420"/>
              </a:lnSpc>
              <a:spcBef>
                <a:spcPts val="9"/>
              </a:spcBef>
              <a:buFontTx/>
              <a:buChar char="-"/>
              <a:tabLst>
                <a:tab pos="105524" algn="l"/>
              </a:tabLst>
            </a:pP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2</a:t>
            </a:r>
            <a:r>
              <a:rPr sz="1200" spc="12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телефона</a:t>
            </a:r>
            <a:r>
              <a:rPr sz="1200" spc="-21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(личный+рабочий),</a:t>
            </a:r>
            <a:r>
              <a:rPr sz="1200" spc="-36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21" dirty="0">
                <a:solidFill>
                  <a:prstClr val="black"/>
                </a:solidFill>
                <a:latin typeface="Microsoft Sans Serif"/>
                <a:cs typeface="Microsoft Sans Serif"/>
              </a:rPr>
              <a:t>кроме</a:t>
            </a:r>
            <a:r>
              <a:rPr sz="1200" spc="-3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пенсионеров</a:t>
            </a:r>
            <a:r>
              <a:rPr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45" y="1184298"/>
            <a:ext cx="517807" cy="691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3919" y="1096647"/>
            <a:ext cx="653534" cy="602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07" y="4953889"/>
            <a:ext cx="517807" cy="691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object 11"/>
          <p:cNvSpPr txBox="1"/>
          <p:nvPr/>
        </p:nvSpPr>
        <p:spPr>
          <a:xfrm>
            <a:off x="826058" y="4941168"/>
            <a:ext cx="3782500" cy="1849088"/>
          </a:xfrm>
          <a:prstGeom prst="rect">
            <a:avLst/>
          </a:prstGeom>
        </p:spPr>
        <p:txBody>
          <a:bodyPr vert="horz" wrap="square" lIns="0" tIns="7485" rIns="0" bIns="0" rtlCol="0">
            <a:spAutoFit/>
          </a:bodyPr>
          <a:lstStyle/>
          <a:p>
            <a:pPr marL="7485" defTabSz="538854">
              <a:spcBef>
                <a:spcPts val="59"/>
              </a:spcBef>
            </a:pPr>
            <a:r>
              <a:rPr lang="ru-RU" sz="1200" b="1" u="sng" spc="-24" dirty="0">
                <a:solidFill>
                  <a:prstClr val="black"/>
                </a:solidFill>
                <a:latin typeface="Arial"/>
                <a:cs typeface="Arial"/>
              </a:rPr>
              <a:t>Залогодатель (третье лицо</a:t>
            </a:r>
            <a:r>
              <a:rPr lang="ru-RU" sz="1200" b="1" u="sng" spc="-24" dirty="0" smtClean="0">
                <a:solidFill>
                  <a:prstClr val="black"/>
                </a:solidFill>
                <a:latin typeface="Arial"/>
                <a:cs typeface="Arial"/>
              </a:rPr>
              <a:t>)</a:t>
            </a:r>
          </a:p>
          <a:p>
            <a:pPr marL="7485" defTabSz="538854">
              <a:spcBef>
                <a:spcPts val="59"/>
              </a:spcBef>
              <a:spcAft>
                <a:spcPts val="600"/>
              </a:spcAft>
            </a:pPr>
            <a:r>
              <a:rPr lang="ru-RU" sz="1200" b="1" u="sng" spc="-24" dirty="0" smtClean="0">
                <a:solidFill>
                  <a:srgbClr val="7A0029"/>
                </a:solidFill>
                <a:latin typeface="Arial"/>
                <a:cs typeface="Arial"/>
              </a:rPr>
              <a:t>Не должен быть банкротом!</a:t>
            </a:r>
            <a:endParaRPr sz="1200" u="sng" dirty="0">
              <a:solidFill>
                <a:prstClr val="black"/>
              </a:solidFill>
              <a:latin typeface="Arial"/>
              <a:cs typeface="Arial"/>
            </a:endParaRPr>
          </a:p>
          <a:p>
            <a:pPr marL="7485" marR="2219779" defTabSz="538854">
              <a:spcBef>
                <a:spcPts val="59"/>
              </a:spcBef>
            </a:pPr>
            <a:r>
              <a:rPr lang="ru-RU" sz="1200" b="1" spc="-9" dirty="0">
                <a:solidFill>
                  <a:prstClr val="black"/>
                </a:solidFill>
                <a:latin typeface="Arial"/>
                <a:cs typeface="Arial"/>
              </a:rPr>
              <a:t>Возраст</a:t>
            </a:r>
            <a:endParaRPr lang="ru-RU" sz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98037" indent="-90922" defTabSz="538854">
              <a:spcBef>
                <a:spcPts val="9"/>
              </a:spcBef>
              <a:buFontTx/>
              <a:buChar char="-"/>
              <a:tabLst>
                <a:tab pos="98414" algn="l"/>
              </a:tabLst>
            </a:pPr>
            <a:r>
              <a:rPr lang="ru-RU" sz="1200" spc="-3" dirty="0" err="1">
                <a:solidFill>
                  <a:prstClr val="black"/>
                </a:solidFill>
                <a:latin typeface="Microsoft Sans Serif"/>
                <a:cs typeface="Microsoft Sans Serif"/>
              </a:rPr>
              <a:t>min</a:t>
            </a:r>
            <a:r>
              <a:rPr lang="ru-RU" sz="1200" spc="-3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19</a:t>
            </a:r>
            <a:r>
              <a:rPr lang="ru-RU" sz="1200" spc="-15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lang="ru-RU" sz="1200" spc="-18" dirty="0">
                <a:solidFill>
                  <a:prstClr val="black"/>
                </a:solidFill>
                <a:latin typeface="Microsoft Sans Serif"/>
                <a:cs typeface="Microsoft Sans Serif"/>
              </a:rPr>
              <a:t>лет</a:t>
            </a:r>
            <a:r>
              <a:rPr lang="ru-RU" sz="1200" spc="15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на</a:t>
            </a:r>
            <a:r>
              <a:rPr lang="ru-RU" sz="1200" spc="-15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lang="ru-RU"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дату</a:t>
            </a:r>
            <a:r>
              <a:rPr lang="ru-RU" sz="1200" spc="6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lang="ru-RU"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начала</a:t>
            </a:r>
            <a:r>
              <a:rPr lang="ru-RU" sz="1200" spc="-15" dirty="0">
                <a:solidFill>
                  <a:prstClr val="black"/>
                </a:solidFill>
                <a:latin typeface="Microsoft Sans Serif"/>
                <a:cs typeface="Microsoft Sans Serif"/>
              </a:rPr>
              <a:t> договора</a:t>
            </a:r>
            <a:r>
              <a:rPr lang="ru-RU"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</a:p>
          <a:p>
            <a:pPr marL="98037" indent="-90922" defTabSz="538854">
              <a:spcAft>
                <a:spcPts val="600"/>
              </a:spcAft>
              <a:buFontTx/>
              <a:buChar char="-"/>
              <a:tabLst>
                <a:tab pos="98414" algn="l"/>
              </a:tabLst>
            </a:pPr>
            <a:r>
              <a:rPr lang="ru-RU" sz="1200" dirty="0" err="1">
                <a:solidFill>
                  <a:prstClr val="black"/>
                </a:solidFill>
                <a:latin typeface="Microsoft Sans Serif"/>
                <a:cs typeface="Microsoft Sans Serif"/>
              </a:rPr>
              <a:t>max</a:t>
            </a:r>
            <a:r>
              <a:rPr lang="ru-RU" sz="1200" spc="-12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75 </a:t>
            </a:r>
            <a:r>
              <a:rPr lang="ru-RU" sz="1200" spc="-18" dirty="0">
                <a:solidFill>
                  <a:prstClr val="black"/>
                </a:solidFill>
                <a:latin typeface="Microsoft Sans Serif"/>
                <a:cs typeface="Microsoft Sans Serif"/>
              </a:rPr>
              <a:t>лет</a:t>
            </a:r>
            <a:r>
              <a:rPr lang="ru-RU" sz="1200" spc="15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на</a:t>
            </a:r>
            <a:r>
              <a:rPr lang="ru-RU" sz="1200" spc="-12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lang="ru-RU"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дату</a:t>
            </a:r>
            <a:r>
              <a:rPr lang="ru-RU" sz="1200" spc="6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lang="ru-RU" sz="1200" spc="-15" dirty="0">
                <a:solidFill>
                  <a:prstClr val="black"/>
                </a:solidFill>
                <a:latin typeface="Microsoft Sans Serif"/>
                <a:cs typeface="Microsoft Sans Serif"/>
              </a:rPr>
              <a:t>окончания</a:t>
            </a:r>
            <a:r>
              <a:rPr lang="ru-RU" sz="1200" spc="-21" dirty="0">
                <a:solidFill>
                  <a:prstClr val="black"/>
                </a:solidFill>
                <a:latin typeface="Microsoft Sans Serif"/>
                <a:cs typeface="Microsoft Sans Serif"/>
              </a:rPr>
              <a:t> </a:t>
            </a:r>
            <a:r>
              <a:rPr lang="ru-RU" sz="1200" spc="-15" dirty="0">
                <a:solidFill>
                  <a:prstClr val="black"/>
                </a:solidFill>
                <a:latin typeface="Microsoft Sans Serif"/>
                <a:cs typeface="Microsoft Sans Serif"/>
              </a:rPr>
              <a:t>договора</a:t>
            </a:r>
          </a:p>
          <a:p>
            <a:pPr marL="104782" indent="-98226" defTabSz="538854">
              <a:buFontTx/>
              <a:buChar char="-"/>
              <a:tabLst>
                <a:tab pos="98414" algn="l"/>
              </a:tabLst>
            </a:pPr>
            <a:r>
              <a:rPr lang="ru-RU" sz="1200" dirty="0" smtClean="0">
                <a:solidFill>
                  <a:prstClr val="black"/>
                </a:solidFill>
                <a:latin typeface="Microsoft Sans Serif"/>
                <a:cs typeface="Microsoft Sans Serif"/>
              </a:rPr>
              <a:t>требований </a:t>
            </a:r>
            <a:r>
              <a:rPr lang="ru-RU" sz="1200" dirty="0">
                <a:solidFill>
                  <a:prstClr val="black"/>
                </a:solidFill>
                <a:latin typeface="Microsoft Sans Serif"/>
                <a:cs typeface="Microsoft Sans Serif"/>
              </a:rPr>
              <a:t>к кредитной истории и месту работы нет </a:t>
            </a:r>
            <a:endParaRPr lang="ru-RU" sz="1200" dirty="0" smtClean="0">
              <a:solidFill>
                <a:prstClr val="black"/>
              </a:solidFill>
              <a:latin typeface="Microsoft Sans Serif"/>
              <a:cs typeface="Microsoft Sans Serif"/>
            </a:endParaRPr>
          </a:p>
          <a:p>
            <a:pPr marL="104782" indent="-98226" defTabSz="538854">
              <a:buFontTx/>
              <a:buChar char="-"/>
              <a:tabLst>
                <a:tab pos="98414" algn="l"/>
              </a:tabLst>
            </a:pPr>
            <a:r>
              <a:rPr lang="ru-RU" sz="1200" b="1" dirty="0">
                <a:solidFill>
                  <a:prstClr val="black"/>
                </a:solidFill>
                <a:latin typeface="Microsoft Sans Serif"/>
                <a:cs typeface="Microsoft Sans Serif"/>
              </a:rPr>
              <a:t>н</a:t>
            </a:r>
            <a:r>
              <a:rPr lang="ru-RU" sz="1200" b="1" dirty="0" smtClean="0">
                <a:solidFill>
                  <a:prstClr val="black"/>
                </a:solidFill>
                <a:latin typeface="Microsoft Sans Serif"/>
                <a:cs typeface="Microsoft Sans Serif"/>
              </a:rPr>
              <a:t>а сделку требуется заполнение анкеты и фото залогодателя</a:t>
            </a:r>
            <a:endParaRPr lang="ru-RU" sz="1200" b="1" dirty="0">
              <a:solidFill>
                <a:prstClr val="black"/>
              </a:solidFill>
              <a:latin typeface="Microsoft Sans Serif"/>
              <a:cs typeface="Microsoft Sans Serif"/>
            </a:endParaRPr>
          </a:p>
        </p:txBody>
      </p:sp>
      <p:sp>
        <p:nvSpPr>
          <p:cNvPr id="27" name="object 18"/>
          <p:cNvSpPr txBox="1"/>
          <p:nvPr/>
        </p:nvSpPr>
        <p:spPr>
          <a:xfrm>
            <a:off x="5958458" y="3566425"/>
            <a:ext cx="4172574" cy="366631"/>
          </a:xfrm>
          <a:prstGeom prst="rect">
            <a:avLst/>
          </a:prstGeom>
        </p:spPr>
        <p:txBody>
          <a:bodyPr vert="horz" wrap="square" lIns="0" tIns="7485" rIns="0" bIns="0" rtlCol="0">
            <a:spAutoFit/>
          </a:bodyPr>
          <a:lstStyle/>
          <a:p>
            <a:pPr marL="7485" defTabSz="538854">
              <a:lnSpc>
                <a:spcPts val="1420"/>
              </a:lnSpc>
              <a:spcBef>
                <a:spcPts val="59"/>
              </a:spcBef>
            </a:pPr>
            <a:r>
              <a:rPr sz="1200" spc="-9" dirty="0" smtClean="0">
                <a:solidFill>
                  <a:prstClr val="black"/>
                </a:solidFill>
                <a:latin typeface="Microsoft Sans Serif"/>
                <a:cs typeface="Microsoft Sans Serif"/>
              </a:rPr>
              <a:t>-</a:t>
            </a:r>
            <a:r>
              <a:rPr lang="ru-RU" sz="1200" spc="-9" dirty="0" smtClean="0">
                <a:solidFill>
                  <a:prstClr val="black"/>
                </a:solidFill>
                <a:latin typeface="Microsoft Sans Serif"/>
                <a:cs typeface="Microsoft Sans Serif"/>
              </a:rPr>
              <a:t> не проверяем налоговую и иную задолженность при отсутствии задолженности в ФССП</a:t>
            </a:r>
            <a:endParaRPr sz="1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9" name="object 18"/>
          <p:cNvSpPr txBox="1"/>
          <p:nvPr/>
        </p:nvSpPr>
        <p:spPr>
          <a:xfrm>
            <a:off x="5958458" y="3998473"/>
            <a:ext cx="4172574" cy="366631"/>
          </a:xfrm>
          <a:prstGeom prst="rect">
            <a:avLst/>
          </a:prstGeom>
        </p:spPr>
        <p:txBody>
          <a:bodyPr vert="horz" wrap="square" lIns="0" tIns="7485" rIns="0" bIns="0" rtlCol="0">
            <a:spAutoFit/>
          </a:bodyPr>
          <a:lstStyle/>
          <a:p>
            <a:pPr marL="7485" defTabSz="538854">
              <a:lnSpc>
                <a:spcPts val="1420"/>
              </a:lnSpc>
              <a:spcBef>
                <a:spcPts val="59"/>
              </a:spcBef>
            </a:pPr>
            <a:r>
              <a:rPr sz="1200" spc="-9" dirty="0" smtClean="0">
                <a:solidFill>
                  <a:prstClr val="black"/>
                </a:solidFill>
                <a:latin typeface="Microsoft Sans Serif"/>
                <a:cs typeface="Microsoft Sans Serif"/>
              </a:rPr>
              <a:t>-</a:t>
            </a:r>
            <a:r>
              <a:rPr lang="ru-RU" sz="1200" spc="-9" dirty="0">
                <a:solidFill>
                  <a:prstClr val="black"/>
                </a:solidFill>
                <a:latin typeface="Microsoft Sans Serif"/>
                <a:cs typeface="Microsoft Sans Serif"/>
              </a:rPr>
              <a:t>о</a:t>
            </a:r>
            <a:r>
              <a:rPr lang="ru-RU" sz="1200" spc="-9" dirty="0" smtClean="0">
                <a:solidFill>
                  <a:prstClr val="black"/>
                </a:solidFill>
                <a:latin typeface="Microsoft Sans Serif"/>
                <a:cs typeface="Microsoft Sans Serif"/>
              </a:rPr>
              <a:t>добряем даже </a:t>
            </a:r>
            <a:r>
              <a:rPr lang="ru-RU" sz="1200" spc="-9" dirty="0" err="1" smtClean="0">
                <a:solidFill>
                  <a:prstClr val="black"/>
                </a:solidFill>
                <a:latin typeface="Microsoft Sans Serif"/>
                <a:cs typeface="Microsoft Sans Serif"/>
              </a:rPr>
              <a:t>закредитованных</a:t>
            </a:r>
            <a:r>
              <a:rPr lang="ru-RU" sz="1200" spc="-9" dirty="0" smtClean="0">
                <a:solidFill>
                  <a:prstClr val="black"/>
                </a:solidFill>
                <a:latin typeface="Microsoft Sans Serif"/>
                <a:cs typeface="Microsoft Sans Serif"/>
              </a:rPr>
              <a:t> клиентов с высокой долговой нагрузкой – </a:t>
            </a:r>
            <a:r>
              <a:rPr lang="ru-RU" sz="1200" b="1" u="sng" spc="-9" dirty="0" smtClean="0">
                <a:solidFill>
                  <a:prstClr val="black"/>
                </a:solidFill>
                <a:latin typeface="Microsoft Sans Serif"/>
                <a:cs typeface="Microsoft Sans Serif"/>
              </a:rPr>
              <a:t>нет ограничений по ПДН</a:t>
            </a:r>
            <a:endParaRPr sz="1200" b="1" u="sng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0" name="object 14"/>
          <p:cNvSpPr txBox="1"/>
          <p:nvPr/>
        </p:nvSpPr>
        <p:spPr>
          <a:xfrm>
            <a:off x="6332706" y="4661501"/>
            <a:ext cx="3366395" cy="192224"/>
          </a:xfrm>
          <a:prstGeom prst="rect">
            <a:avLst/>
          </a:prstGeom>
        </p:spPr>
        <p:txBody>
          <a:bodyPr vert="horz" wrap="square" lIns="0" tIns="7485" rIns="0" bIns="0" rtlCol="0">
            <a:spAutoFit/>
          </a:bodyPr>
          <a:lstStyle/>
          <a:p>
            <a:pPr marL="7485" defTabSz="538854">
              <a:spcBef>
                <a:spcPts val="59"/>
              </a:spcBef>
            </a:pPr>
            <a:r>
              <a:rPr lang="ru-RU" sz="1200" b="1" dirty="0" smtClean="0">
                <a:solidFill>
                  <a:prstClr val="black"/>
                </a:solidFill>
                <a:latin typeface="Arial"/>
                <a:cs typeface="Arial"/>
              </a:rPr>
              <a:t>Подтверждение дохода</a:t>
            </a:r>
            <a:endParaRPr sz="12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410" y="4725144"/>
            <a:ext cx="674765" cy="68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88690" y="5085184"/>
            <a:ext cx="524237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 smtClean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Физические лица: </a:t>
            </a:r>
            <a:r>
              <a:rPr lang="ru-RU" sz="1200" dirty="0" smtClean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выписка ПФР</a:t>
            </a:r>
            <a:r>
              <a:rPr lang="en-US" sz="1200" dirty="0" smtClean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/</a:t>
            </a:r>
            <a:r>
              <a:rPr lang="ru-RU" sz="1200" dirty="0" smtClean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справка ФНС</a:t>
            </a:r>
            <a:r>
              <a:rPr lang="en-US" sz="1200" dirty="0" smtClean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/</a:t>
            </a:r>
            <a:r>
              <a:rPr lang="ru-RU" sz="1200" dirty="0" smtClean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копия ТК</a:t>
            </a:r>
            <a:r>
              <a:rPr lang="en-US" sz="1200" dirty="0" smtClean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/</a:t>
            </a:r>
            <a:r>
              <a:rPr lang="ru-RU" sz="1200" dirty="0" smtClean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справка по форме банка</a:t>
            </a:r>
          </a:p>
          <a:p>
            <a:pPr>
              <a:spcAft>
                <a:spcPts val="600"/>
              </a:spcAft>
            </a:pPr>
            <a:r>
              <a:rPr lang="ru-RU" sz="1200" b="1" dirty="0" smtClean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Пенсионеры: </a:t>
            </a:r>
            <a:r>
              <a:rPr lang="ru-RU" sz="1200" dirty="0" smtClean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выписка ПФР</a:t>
            </a:r>
            <a:r>
              <a:rPr lang="en-US" sz="1200" dirty="0" smtClean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/</a:t>
            </a:r>
            <a:r>
              <a:rPr lang="ru-RU" sz="1200" dirty="0" smtClean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справка о размере пенсии</a:t>
            </a:r>
          </a:p>
          <a:p>
            <a:r>
              <a:rPr lang="ru-RU" sz="1200" b="1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Собственники бизнеса: </a:t>
            </a:r>
            <a:r>
              <a:rPr lang="ru-RU" sz="12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налоговая декларация </a:t>
            </a:r>
            <a:r>
              <a:rPr lang="ru-RU" sz="1200" dirty="0" smtClean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за </a:t>
            </a:r>
            <a:r>
              <a:rPr lang="ru-RU" sz="12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последний завершенный отчетный период (год) с отметкой </a:t>
            </a:r>
            <a:r>
              <a:rPr lang="ru-RU" sz="1200" dirty="0" smtClean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ИФНС </a:t>
            </a:r>
            <a:r>
              <a:rPr lang="ru-RU" sz="12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о получении документа;</a:t>
            </a:r>
          </a:p>
          <a:p>
            <a:r>
              <a:rPr lang="ru-RU" sz="12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- </a:t>
            </a:r>
            <a:r>
              <a:rPr lang="ru-RU" sz="1200" dirty="0" smtClean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документ, </a:t>
            </a:r>
            <a:r>
              <a:rPr lang="ru-RU" sz="12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подтверждающий оплату налога </a:t>
            </a:r>
            <a:r>
              <a:rPr lang="ru-RU" sz="1200" dirty="0" smtClean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за </a:t>
            </a:r>
            <a:r>
              <a:rPr lang="ru-RU" sz="12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последний завершенный отчетный период (год).</a:t>
            </a:r>
          </a:p>
          <a:p>
            <a:endParaRPr lang="ru-RU" sz="12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50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Рисунок 32"/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61" b="16295"/>
          <a:stretch/>
        </p:blipFill>
        <p:spPr>
          <a:xfrm>
            <a:off x="1349946" y="2753653"/>
            <a:ext cx="1340052" cy="917833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0127483" y="450660"/>
            <a:ext cx="293393" cy="228728"/>
          </a:xfrm>
          <a:custGeom>
            <a:avLst/>
            <a:gdLst/>
            <a:ahLst/>
            <a:cxnLst/>
            <a:rect l="l" t="t" r="r" b="b"/>
            <a:pathLst>
              <a:path w="501015" h="377190">
                <a:moveTo>
                  <a:pt x="353883" y="267"/>
                </a:moveTo>
                <a:lnTo>
                  <a:pt x="224982" y="267"/>
                </a:lnTo>
                <a:lnTo>
                  <a:pt x="224982" y="241941"/>
                </a:lnTo>
                <a:lnTo>
                  <a:pt x="218124" y="274707"/>
                </a:lnTo>
                <a:lnTo>
                  <a:pt x="199201" y="301503"/>
                </a:lnTo>
                <a:lnTo>
                  <a:pt x="171643" y="319663"/>
                </a:lnTo>
                <a:lnTo>
                  <a:pt x="137735" y="326267"/>
                </a:lnTo>
                <a:lnTo>
                  <a:pt x="133163" y="326140"/>
                </a:lnTo>
                <a:lnTo>
                  <a:pt x="100906" y="318393"/>
                </a:lnTo>
                <a:lnTo>
                  <a:pt x="74618" y="300106"/>
                </a:lnTo>
                <a:lnTo>
                  <a:pt x="56965" y="273691"/>
                </a:lnTo>
                <a:lnTo>
                  <a:pt x="50488" y="241941"/>
                </a:lnTo>
                <a:lnTo>
                  <a:pt x="50488" y="71512"/>
                </a:lnTo>
                <a:lnTo>
                  <a:pt x="52012" y="63638"/>
                </a:lnTo>
                <a:lnTo>
                  <a:pt x="56457" y="57161"/>
                </a:lnTo>
                <a:lnTo>
                  <a:pt x="62934" y="52716"/>
                </a:lnTo>
                <a:lnTo>
                  <a:pt x="70808" y="51065"/>
                </a:lnTo>
                <a:lnTo>
                  <a:pt x="121352" y="51065"/>
                </a:lnTo>
                <a:lnTo>
                  <a:pt x="131258" y="49160"/>
                </a:lnTo>
                <a:lnTo>
                  <a:pt x="139386" y="7632"/>
                </a:lnTo>
                <a:lnTo>
                  <a:pt x="121352" y="267"/>
                </a:lnTo>
                <a:lnTo>
                  <a:pt x="70808" y="267"/>
                </a:lnTo>
                <a:lnTo>
                  <a:pt x="43122" y="5854"/>
                </a:lnTo>
                <a:lnTo>
                  <a:pt x="20390" y="21094"/>
                </a:lnTo>
                <a:lnTo>
                  <a:pt x="5150" y="43826"/>
                </a:lnTo>
                <a:lnTo>
                  <a:pt x="-437" y="71512"/>
                </a:lnTo>
                <a:lnTo>
                  <a:pt x="-437" y="243719"/>
                </a:lnTo>
                <a:lnTo>
                  <a:pt x="7055" y="286009"/>
                </a:lnTo>
                <a:lnTo>
                  <a:pt x="26867" y="322584"/>
                </a:lnTo>
                <a:lnTo>
                  <a:pt x="56711" y="351413"/>
                </a:lnTo>
                <a:lnTo>
                  <a:pt x="94429" y="370335"/>
                </a:lnTo>
                <a:lnTo>
                  <a:pt x="137735" y="377193"/>
                </a:lnTo>
                <a:lnTo>
                  <a:pt x="181295" y="370208"/>
                </a:lnTo>
                <a:lnTo>
                  <a:pt x="219267" y="351032"/>
                </a:lnTo>
                <a:lnTo>
                  <a:pt x="249111" y="321695"/>
                </a:lnTo>
                <a:lnTo>
                  <a:pt x="268669" y="284612"/>
                </a:lnTo>
                <a:lnTo>
                  <a:pt x="275780" y="241941"/>
                </a:lnTo>
                <a:lnTo>
                  <a:pt x="275780" y="51065"/>
                </a:lnTo>
                <a:lnTo>
                  <a:pt x="355407" y="51192"/>
                </a:lnTo>
                <a:lnTo>
                  <a:pt x="377505" y="56399"/>
                </a:lnTo>
                <a:lnTo>
                  <a:pt x="395538" y="69353"/>
                </a:lnTo>
                <a:lnTo>
                  <a:pt x="407730" y="88402"/>
                </a:lnTo>
                <a:lnTo>
                  <a:pt x="412175" y="111516"/>
                </a:lnTo>
                <a:lnTo>
                  <a:pt x="412175" y="115707"/>
                </a:lnTo>
                <a:lnTo>
                  <a:pt x="411794" y="119644"/>
                </a:lnTo>
                <a:lnTo>
                  <a:pt x="409508" y="131454"/>
                </a:lnTo>
                <a:lnTo>
                  <a:pt x="406333" y="138947"/>
                </a:lnTo>
                <a:lnTo>
                  <a:pt x="402142" y="145424"/>
                </a:lnTo>
                <a:lnTo>
                  <a:pt x="398205" y="154568"/>
                </a:lnTo>
                <a:lnTo>
                  <a:pt x="397824" y="163330"/>
                </a:lnTo>
                <a:lnTo>
                  <a:pt x="401126" y="171204"/>
                </a:lnTo>
                <a:lnTo>
                  <a:pt x="408111" y="177300"/>
                </a:lnTo>
                <a:lnTo>
                  <a:pt x="413572" y="180602"/>
                </a:lnTo>
                <a:lnTo>
                  <a:pt x="418779" y="184285"/>
                </a:lnTo>
                <a:lnTo>
                  <a:pt x="443670" y="217558"/>
                </a:lnTo>
                <a:lnTo>
                  <a:pt x="449385" y="247402"/>
                </a:lnTo>
                <a:lnTo>
                  <a:pt x="444051" y="276104"/>
                </a:lnTo>
                <a:lnTo>
                  <a:pt x="429701" y="300233"/>
                </a:lnTo>
                <a:lnTo>
                  <a:pt x="408111" y="317378"/>
                </a:lnTo>
                <a:lnTo>
                  <a:pt x="381442" y="325759"/>
                </a:lnTo>
                <a:lnTo>
                  <a:pt x="375981" y="326267"/>
                </a:lnTo>
                <a:lnTo>
                  <a:pt x="290766" y="326267"/>
                </a:lnTo>
                <a:lnTo>
                  <a:pt x="280987" y="328299"/>
                </a:lnTo>
                <a:lnTo>
                  <a:pt x="272860" y="333760"/>
                </a:lnTo>
                <a:lnTo>
                  <a:pt x="267399" y="341888"/>
                </a:lnTo>
                <a:lnTo>
                  <a:pt x="265367" y="351794"/>
                </a:lnTo>
                <a:lnTo>
                  <a:pt x="267399" y="361699"/>
                </a:lnTo>
                <a:lnTo>
                  <a:pt x="272860" y="369700"/>
                </a:lnTo>
                <a:lnTo>
                  <a:pt x="280987" y="375161"/>
                </a:lnTo>
                <a:lnTo>
                  <a:pt x="290766" y="377193"/>
                </a:lnTo>
                <a:lnTo>
                  <a:pt x="373060" y="377193"/>
                </a:lnTo>
                <a:lnTo>
                  <a:pt x="422589" y="366906"/>
                </a:lnTo>
                <a:lnTo>
                  <a:pt x="462974" y="339094"/>
                </a:lnTo>
                <a:lnTo>
                  <a:pt x="490151" y="297820"/>
                </a:lnTo>
                <a:lnTo>
                  <a:pt x="500184" y="247402"/>
                </a:lnTo>
                <a:lnTo>
                  <a:pt x="500184" y="245878"/>
                </a:lnTo>
                <a:lnTo>
                  <a:pt x="496882" y="217939"/>
                </a:lnTo>
                <a:lnTo>
                  <a:pt x="488119" y="192159"/>
                </a:lnTo>
                <a:lnTo>
                  <a:pt x="474403" y="169045"/>
                </a:lnTo>
                <a:lnTo>
                  <a:pt x="456497" y="149488"/>
                </a:lnTo>
                <a:lnTo>
                  <a:pt x="459291" y="140471"/>
                </a:lnTo>
                <a:lnTo>
                  <a:pt x="461323" y="131073"/>
                </a:lnTo>
                <a:lnTo>
                  <a:pt x="462593" y="121421"/>
                </a:lnTo>
                <a:lnTo>
                  <a:pt x="462974" y="111516"/>
                </a:lnTo>
                <a:lnTo>
                  <a:pt x="462974" y="104404"/>
                </a:lnTo>
                <a:lnTo>
                  <a:pt x="447734" y="54875"/>
                </a:lnTo>
                <a:lnTo>
                  <a:pt x="391729" y="7124"/>
                </a:lnTo>
                <a:lnTo>
                  <a:pt x="353883" y="267"/>
                </a:lnTo>
                <a:close/>
              </a:path>
            </a:pathLst>
          </a:custGeom>
          <a:solidFill>
            <a:srgbClr val="A1172F"/>
          </a:solidFill>
        </p:spPr>
        <p:txBody>
          <a:bodyPr wrap="square" lIns="0" tIns="0" rIns="0" bIns="0" rtlCol="0"/>
          <a:lstStyle/>
          <a:p>
            <a:pPr defTabSz="538854"/>
            <a:endParaRPr sz="1100">
              <a:solidFill>
                <a:prstClr val="black"/>
              </a:solidFill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481264" y="485628"/>
            <a:ext cx="532123" cy="161342"/>
            <a:chOff x="17898363" y="800830"/>
            <a:chExt cx="908685" cy="266065"/>
          </a:xfrm>
        </p:grpSpPr>
        <p:sp>
          <p:nvSpPr>
            <p:cNvPr id="5" name="object 5"/>
            <p:cNvSpPr/>
            <p:nvPr/>
          </p:nvSpPr>
          <p:spPr>
            <a:xfrm>
              <a:off x="17897906" y="801096"/>
              <a:ext cx="692150" cy="266065"/>
            </a:xfrm>
            <a:custGeom>
              <a:avLst/>
              <a:gdLst/>
              <a:ahLst/>
              <a:cxnLst/>
              <a:rect l="l" t="t" r="r" b="b"/>
              <a:pathLst>
                <a:path w="692150" h="266065">
                  <a:moveTo>
                    <a:pt x="217538" y="2540"/>
                  </a:moveTo>
                  <a:lnTo>
                    <a:pt x="216014" y="0"/>
                  </a:lnTo>
                  <a:lnTo>
                    <a:pt x="159258" y="0"/>
                  </a:lnTo>
                  <a:lnTo>
                    <a:pt x="157734" y="1397"/>
                  </a:lnTo>
                  <a:lnTo>
                    <a:pt x="132334" y="79248"/>
                  </a:lnTo>
                  <a:lnTo>
                    <a:pt x="112776" y="143002"/>
                  </a:lnTo>
                  <a:lnTo>
                    <a:pt x="110236" y="143002"/>
                  </a:lnTo>
                  <a:lnTo>
                    <a:pt x="89535" y="82169"/>
                  </a:lnTo>
                  <a:lnTo>
                    <a:pt x="62230" y="7366"/>
                  </a:lnTo>
                  <a:lnTo>
                    <a:pt x="60452" y="1397"/>
                  </a:lnTo>
                  <a:lnTo>
                    <a:pt x="58547" y="0"/>
                  </a:lnTo>
                  <a:lnTo>
                    <a:pt x="2921" y="0"/>
                  </a:lnTo>
                  <a:lnTo>
                    <a:pt x="0" y="2159"/>
                  </a:lnTo>
                  <a:lnTo>
                    <a:pt x="2159" y="6985"/>
                  </a:lnTo>
                  <a:lnTo>
                    <a:pt x="67056" y="168529"/>
                  </a:lnTo>
                  <a:lnTo>
                    <a:pt x="70739" y="176530"/>
                  </a:lnTo>
                  <a:lnTo>
                    <a:pt x="74930" y="181356"/>
                  </a:lnTo>
                  <a:lnTo>
                    <a:pt x="80264" y="183769"/>
                  </a:lnTo>
                  <a:lnTo>
                    <a:pt x="87757" y="184404"/>
                  </a:lnTo>
                  <a:lnTo>
                    <a:pt x="97282" y="184404"/>
                  </a:lnTo>
                  <a:lnTo>
                    <a:pt x="91440" y="200914"/>
                  </a:lnTo>
                  <a:lnTo>
                    <a:pt x="86487" y="210820"/>
                  </a:lnTo>
                  <a:lnTo>
                    <a:pt x="80264" y="216281"/>
                  </a:lnTo>
                  <a:lnTo>
                    <a:pt x="72009" y="218694"/>
                  </a:lnTo>
                  <a:lnTo>
                    <a:pt x="61087" y="219329"/>
                  </a:lnTo>
                  <a:lnTo>
                    <a:pt x="54864" y="219329"/>
                  </a:lnTo>
                  <a:lnTo>
                    <a:pt x="49022" y="218948"/>
                  </a:lnTo>
                  <a:lnTo>
                    <a:pt x="35306" y="217170"/>
                  </a:lnTo>
                  <a:lnTo>
                    <a:pt x="33528" y="216408"/>
                  </a:lnTo>
                  <a:lnTo>
                    <a:pt x="25400" y="257683"/>
                  </a:lnTo>
                  <a:lnTo>
                    <a:pt x="68580" y="265811"/>
                  </a:lnTo>
                  <a:lnTo>
                    <a:pt x="93980" y="263271"/>
                  </a:lnTo>
                  <a:lnTo>
                    <a:pt x="113792" y="254889"/>
                  </a:lnTo>
                  <a:lnTo>
                    <a:pt x="128905" y="239522"/>
                  </a:lnTo>
                  <a:lnTo>
                    <a:pt x="140462" y="216027"/>
                  </a:lnTo>
                  <a:lnTo>
                    <a:pt x="216014" y="6223"/>
                  </a:lnTo>
                  <a:lnTo>
                    <a:pt x="217538" y="2540"/>
                  </a:lnTo>
                  <a:close/>
                </a:path>
                <a:path w="692150" h="266065">
                  <a:moveTo>
                    <a:pt x="451218" y="178054"/>
                  </a:moveTo>
                  <a:lnTo>
                    <a:pt x="437375" y="127000"/>
                  </a:lnTo>
                  <a:lnTo>
                    <a:pt x="393052" y="101219"/>
                  </a:lnTo>
                  <a:lnTo>
                    <a:pt x="393052" y="175133"/>
                  </a:lnTo>
                  <a:lnTo>
                    <a:pt x="391401" y="186563"/>
                  </a:lnTo>
                  <a:lnTo>
                    <a:pt x="385686" y="197866"/>
                  </a:lnTo>
                  <a:lnTo>
                    <a:pt x="374637" y="206629"/>
                  </a:lnTo>
                  <a:lnTo>
                    <a:pt x="357238" y="210185"/>
                  </a:lnTo>
                  <a:lnTo>
                    <a:pt x="303771" y="210185"/>
                  </a:lnTo>
                  <a:lnTo>
                    <a:pt x="303771" y="141605"/>
                  </a:lnTo>
                  <a:lnTo>
                    <a:pt x="357619" y="141605"/>
                  </a:lnTo>
                  <a:lnTo>
                    <a:pt x="372732" y="144145"/>
                  </a:lnTo>
                  <a:lnTo>
                    <a:pt x="383908" y="151130"/>
                  </a:lnTo>
                  <a:lnTo>
                    <a:pt x="390639" y="161798"/>
                  </a:lnTo>
                  <a:lnTo>
                    <a:pt x="393052" y="175133"/>
                  </a:lnTo>
                  <a:lnTo>
                    <a:pt x="393052" y="101219"/>
                  </a:lnTo>
                  <a:lnTo>
                    <a:pt x="357619" y="94742"/>
                  </a:lnTo>
                  <a:lnTo>
                    <a:pt x="303771" y="94742"/>
                  </a:lnTo>
                  <a:lnTo>
                    <a:pt x="303771" y="49022"/>
                  </a:lnTo>
                  <a:lnTo>
                    <a:pt x="420230" y="49022"/>
                  </a:lnTo>
                  <a:lnTo>
                    <a:pt x="421754" y="47117"/>
                  </a:lnTo>
                  <a:lnTo>
                    <a:pt x="421754" y="2921"/>
                  </a:lnTo>
                  <a:lnTo>
                    <a:pt x="420611" y="1016"/>
                  </a:lnTo>
                  <a:lnTo>
                    <a:pt x="271259" y="1016"/>
                  </a:lnTo>
                  <a:lnTo>
                    <a:pt x="260210" y="2540"/>
                  </a:lnTo>
                  <a:lnTo>
                    <a:pt x="252844" y="7239"/>
                  </a:lnTo>
                  <a:lnTo>
                    <a:pt x="248907" y="15113"/>
                  </a:lnTo>
                  <a:lnTo>
                    <a:pt x="247764" y="26162"/>
                  </a:lnTo>
                  <a:lnTo>
                    <a:pt x="247764" y="237109"/>
                  </a:lnTo>
                  <a:lnTo>
                    <a:pt x="248653" y="247269"/>
                  </a:lnTo>
                  <a:lnTo>
                    <a:pt x="251955" y="254127"/>
                  </a:lnTo>
                  <a:lnTo>
                    <a:pt x="258813" y="257937"/>
                  </a:lnTo>
                  <a:lnTo>
                    <a:pt x="269862" y="259207"/>
                  </a:lnTo>
                  <a:lnTo>
                    <a:pt x="362826" y="259207"/>
                  </a:lnTo>
                  <a:lnTo>
                    <a:pt x="397624" y="253111"/>
                  </a:lnTo>
                  <a:lnTo>
                    <a:pt x="425691" y="236220"/>
                  </a:lnTo>
                  <a:lnTo>
                    <a:pt x="444487" y="210566"/>
                  </a:lnTo>
                  <a:lnTo>
                    <a:pt x="444487" y="210185"/>
                  </a:lnTo>
                  <a:lnTo>
                    <a:pt x="451218" y="178054"/>
                  </a:lnTo>
                  <a:close/>
                </a:path>
                <a:path w="692150" h="266065">
                  <a:moveTo>
                    <a:pt x="691629" y="81407"/>
                  </a:moveTo>
                  <a:lnTo>
                    <a:pt x="668642" y="23495"/>
                  </a:lnTo>
                  <a:lnTo>
                    <a:pt x="633844" y="5461"/>
                  </a:lnTo>
                  <a:lnTo>
                    <a:pt x="633844" y="85090"/>
                  </a:lnTo>
                  <a:lnTo>
                    <a:pt x="631558" y="98806"/>
                  </a:lnTo>
                  <a:lnTo>
                    <a:pt x="624954" y="109982"/>
                  </a:lnTo>
                  <a:lnTo>
                    <a:pt x="613524" y="117475"/>
                  </a:lnTo>
                  <a:lnTo>
                    <a:pt x="597268" y="120142"/>
                  </a:lnTo>
                  <a:lnTo>
                    <a:pt x="549008" y="120142"/>
                  </a:lnTo>
                  <a:lnTo>
                    <a:pt x="549008" y="50165"/>
                  </a:lnTo>
                  <a:lnTo>
                    <a:pt x="596887" y="50165"/>
                  </a:lnTo>
                  <a:lnTo>
                    <a:pt x="615302" y="53594"/>
                  </a:lnTo>
                  <a:lnTo>
                    <a:pt x="626605" y="62357"/>
                  </a:lnTo>
                  <a:lnTo>
                    <a:pt x="632193" y="73787"/>
                  </a:lnTo>
                  <a:lnTo>
                    <a:pt x="633844" y="85090"/>
                  </a:lnTo>
                  <a:lnTo>
                    <a:pt x="633844" y="5461"/>
                  </a:lnTo>
                  <a:lnTo>
                    <a:pt x="605396" y="762"/>
                  </a:lnTo>
                  <a:lnTo>
                    <a:pt x="515099" y="762"/>
                  </a:lnTo>
                  <a:lnTo>
                    <a:pt x="504177" y="2286"/>
                  </a:lnTo>
                  <a:lnTo>
                    <a:pt x="497319" y="6858"/>
                  </a:lnTo>
                  <a:lnTo>
                    <a:pt x="493890" y="13970"/>
                  </a:lnTo>
                  <a:lnTo>
                    <a:pt x="492874" y="23241"/>
                  </a:lnTo>
                  <a:lnTo>
                    <a:pt x="492874" y="257302"/>
                  </a:lnTo>
                  <a:lnTo>
                    <a:pt x="495541" y="259207"/>
                  </a:lnTo>
                  <a:lnTo>
                    <a:pt x="547484" y="259207"/>
                  </a:lnTo>
                  <a:lnTo>
                    <a:pt x="549008" y="258064"/>
                  </a:lnTo>
                  <a:lnTo>
                    <a:pt x="549008" y="165481"/>
                  </a:lnTo>
                  <a:lnTo>
                    <a:pt x="598030" y="165481"/>
                  </a:lnTo>
                  <a:lnTo>
                    <a:pt x="647687" y="155956"/>
                  </a:lnTo>
                  <a:lnTo>
                    <a:pt x="676008" y="132842"/>
                  </a:lnTo>
                  <a:lnTo>
                    <a:pt x="681850" y="120142"/>
                  </a:lnTo>
                  <a:lnTo>
                    <a:pt x="688708" y="105156"/>
                  </a:lnTo>
                  <a:lnTo>
                    <a:pt x="691629" y="81407"/>
                  </a:lnTo>
                  <a:close/>
                </a:path>
              </a:pathLst>
            </a:custGeom>
            <a:solidFill>
              <a:srgbClr val="1D1D1B"/>
            </a:solidFill>
          </p:spPr>
          <p:txBody>
            <a:bodyPr wrap="square" lIns="0" tIns="0" rIns="0" bIns="0" rtlCol="0"/>
            <a:lstStyle/>
            <a:p>
              <a:pPr defTabSz="538854"/>
              <a:endParaRPr sz="1100">
                <a:solidFill>
                  <a:prstClr val="black"/>
                </a:solidFill>
              </a:endParaRPr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624586" y="866702"/>
              <a:ext cx="182151" cy="193593"/>
            </a:xfrm>
            <a:prstGeom prst="rect">
              <a:avLst/>
            </a:prstGeom>
          </p:spPr>
        </p:pic>
      </p:grpSp>
      <p:grpSp>
        <p:nvGrpSpPr>
          <p:cNvPr id="7" name="object 7"/>
          <p:cNvGrpSpPr/>
          <p:nvPr/>
        </p:nvGrpSpPr>
        <p:grpSpPr>
          <a:xfrm>
            <a:off x="11043917" y="486010"/>
            <a:ext cx="116762" cy="157106"/>
            <a:chOff x="18859245" y="801465"/>
            <a:chExt cx="199390" cy="259079"/>
          </a:xfrm>
        </p:grpSpPr>
        <p:sp>
          <p:nvSpPr>
            <p:cNvPr id="8" name="object 8"/>
            <p:cNvSpPr/>
            <p:nvPr/>
          </p:nvSpPr>
          <p:spPr>
            <a:xfrm>
              <a:off x="18859245" y="801465"/>
              <a:ext cx="193040" cy="259079"/>
            </a:xfrm>
            <a:custGeom>
              <a:avLst/>
              <a:gdLst/>
              <a:ahLst/>
              <a:cxnLst/>
              <a:rect l="l" t="t" r="r" b="b"/>
              <a:pathLst>
                <a:path w="193040" h="259080">
                  <a:moveTo>
                    <a:pt x="112042" y="265"/>
                  </a:moveTo>
                  <a:lnTo>
                    <a:pt x="21620" y="265"/>
                  </a:lnTo>
                  <a:lnTo>
                    <a:pt x="10699" y="1916"/>
                  </a:lnTo>
                  <a:lnTo>
                    <a:pt x="3968" y="6488"/>
                  </a:lnTo>
                  <a:lnTo>
                    <a:pt x="539" y="13600"/>
                  </a:lnTo>
                  <a:lnTo>
                    <a:pt x="-476" y="22870"/>
                  </a:lnTo>
                  <a:lnTo>
                    <a:pt x="-476" y="256926"/>
                  </a:lnTo>
                  <a:lnTo>
                    <a:pt x="2063" y="258831"/>
                  </a:lnTo>
                  <a:lnTo>
                    <a:pt x="54132" y="258831"/>
                  </a:lnTo>
                  <a:lnTo>
                    <a:pt x="55528" y="257688"/>
                  </a:lnTo>
                  <a:lnTo>
                    <a:pt x="55528" y="165107"/>
                  </a:lnTo>
                  <a:lnTo>
                    <a:pt x="104676" y="165107"/>
                  </a:lnTo>
                  <a:lnTo>
                    <a:pt x="154205" y="155582"/>
                  </a:lnTo>
                  <a:lnTo>
                    <a:pt x="182525" y="132469"/>
                  </a:lnTo>
                  <a:lnTo>
                    <a:pt x="188367" y="119769"/>
                  </a:lnTo>
                  <a:lnTo>
                    <a:pt x="55528" y="119769"/>
                  </a:lnTo>
                  <a:lnTo>
                    <a:pt x="55528" y="49794"/>
                  </a:lnTo>
                  <a:lnTo>
                    <a:pt x="192558" y="49794"/>
                  </a:lnTo>
                  <a:lnTo>
                    <a:pt x="192304" y="48651"/>
                  </a:lnTo>
                  <a:lnTo>
                    <a:pt x="175159" y="23124"/>
                  </a:lnTo>
                  <a:lnTo>
                    <a:pt x="147982" y="6361"/>
                  </a:lnTo>
                  <a:lnTo>
                    <a:pt x="112042" y="265"/>
                  </a:lnTo>
                  <a:close/>
                </a:path>
              </a:pathLst>
            </a:custGeom>
            <a:solidFill>
              <a:srgbClr val="1D1D1B"/>
            </a:solidFill>
          </p:spPr>
          <p:txBody>
            <a:bodyPr wrap="square" lIns="0" tIns="0" rIns="0" bIns="0" rtlCol="0"/>
            <a:lstStyle/>
            <a:p>
              <a:pPr defTabSz="538854"/>
              <a:endParaRPr sz="1100">
                <a:solidFill>
                  <a:prstClr val="black"/>
                </a:solidFill>
              </a:endParaRPr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963287" y="851006"/>
              <a:ext cx="94739" cy="69973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1064249" y="433713"/>
            <a:ext cx="5830313" cy="284557"/>
          </a:xfrm>
          <a:prstGeom prst="rect">
            <a:avLst/>
          </a:prstGeom>
        </p:spPr>
        <p:txBody>
          <a:bodyPr vert="horz" wrap="square" lIns="0" tIns="7485" rIns="0" bIns="0" rtlCol="0">
            <a:spAutoFit/>
          </a:bodyPr>
          <a:lstStyle/>
          <a:p>
            <a:pPr marL="7485" defTabSz="538854">
              <a:spcBef>
                <a:spcPts val="59"/>
              </a:spcBef>
            </a:pPr>
            <a:r>
              <a:rPr lang="ru-RU" dirty="0" smtClean="0">
                <a:solidFill>
                  <a:prstClr val="black"/>
                </a:solidFill>
                <a:latin typeface="Arial Black"/>
                <a:cs typeface="Arial Black"/>
              </a:rPr>
              <a:t>ТРЕБОВАНИЯ К ПРЕДМЕТУ ЗАЛОГА (АВТО)</a:t>
            </a:r>
            <a:endParaRPr lang="ru-RU" dirty="0">
              <a:solidFill>
                <a:prstClr val="black"/>
              </a:solidFill>
              <a:latin typeface="Arial Black"/>
              <a:cs typeface="Arial Black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AAD34D2F-0B35-436E-BBBC-BF6525EDBCAE}"/>
              </a:ext>
            </a:extLst>
          </p:cNvPr>
          <p:cNvSpPr txBox="1"/>
          <p:nvPr/>
        </p:nvSpPr>
        <p:spPr>
          <a:xfrm>
            <a:off x="917898" y="1175416"/>
            <a:ext cx="4627950" cy="1578237"/>
          </a:xfrm>
          <a:prstGeom prst="rect">
            <a:avLst/>
          </a:prstGeom>
          <a:noFill/>
        </p:spPr>
        <p:txBody>
          <a:bodyPr wrap="square" lIns="54213" tIns="27107" rIns="54213" bIns="27107" rtlCol="0">
            <a:spAutoFit/>
          </a:bodyPr>
          <a:lstStyle/>
          <a:p>
            <a:pPr algn="just" defTabSz="542129">
              <a:lnSpc>
                <a:spcPct val="150000"/>
              </a:lnSpc>
            </a:pPr>
            <a:r>
              <a:rPr lang="ru-RU" sz="1100" b="1" dirty="0" smtClean="0">
                <a:latin typeface="Gotham Pro" panose="02000503040000020004" pitchFamily="2" charset="0"/>
                <a:cs typeface="Gotham Pro" panose="02000503040000020004" pitchFamily="2" charset="0"/>
              </a:rPr>
              <a:t>Собственник авто по документам: только физическое лицо</a:t>
            </a:r>
          </a:p>
          <a:p>
            <a:pPr algn="just" defTabSz="542129">
              <a:lnSpc>
                <a:spcPct val="150000"/>
              </a:lnSpc>
            </a:pPr>
            <a:r>
              <a:rPr lang="ru-RU" sz="1100" dirty="0" smtClean="0">
                <a:latin typeface="Gotham Pro" panose="02000503040000020004" pitchFamily="2" charset="0"/>
                <a:cs typeface="Gotham Pro" panose="02000503040000020004" pitchFamily="2" charset="0"/>
              </a:rPr>
              <a:t>Собственником авто </a:t>
            </a:r>
            <a:r>
              <a:rPr lang="ru-RU" sz="1100" b="1" dirty="0" smtClean="0">
                <a:latin typeface="Gotham Pro" panose="02000503040000020004" pitchFamily="2" charset="0"/>
                <a:cs typeface="Gotham Pro" panose="02000503040000020004" pitchFamily="2" charset="0"/>
              </a:rPr>
              <a:t>может быть 3-е лицо </a:t>
            </a:r>
            <a:r>
              <a:rPr lang="ru-RU" sz="1100" dirty="0" smtClean="0">
                <a:latin typeface="Gotham Pro" panose="02000503040000020004" pitchFamily="2" charset="0"/>
                <a:cs typeface="Gotham Pro" panose="02000503040000020004" pitchFamily="2" charset="0"/>
              </a:rPr>
              <a:t>– близкий родственник заемщика (супруг</a:t>
            </a:r>
            <a:r>
              <a:rPr lang="en-US" sz="1100" dirty="0" smtClean="0">
                <a:latin typeface="Gotham Pro" panose="02000503040000020004" pitchFamily="2" charset="0"/>
                <a:cs typeface="Gotham Pro" panose="02000503040000020004" pitchFamily="2" charset="0"/>
              </a:rPr>
              <a:t>/</a:t>
            </a:r>
            <a:r>
              <a:rPr lang="ru-RU" sz="1100" dirty="0" smtClean="0">
                <a:latin typeface="Gotham Pro" panose="02000503040000020004" pitchFamily="2" charset="0"/>
                <a:cs typeface="Gotham Pro" panose="02000503040000020004" pitchFamily="2" charset="0"/>
              </a:rPr>
              <a:t>супруга, дети, родители)</a:t>
            </a:r>
          </a:p>
          <a:p>
            <a:pPr algn="just" defTabSz="542129">
              <a:lnSpc>
                <a:spcPct val="150000"/>
              </a:lnSpc>
            </a:pPr>
            <a:r>
              <a:rPr lang="ru-RU" sz="1100" b="1" dirty="0" smtClean="0">
                <a:latin typeface="Gotham Pro" panose="02000503040000020004" pitchFamily="2" charset="0"/>
                <a:cs typeface="Gotham Pro" panose="02000503040000020004" pitchFamily="2" charset="0"/>
              </a:rPr>
              <a:t>Важно: </a:t>
            </a:r>
            <a:r>
              <a:rPr lang="ru-RU" sz="1100" dirty="0" smtClean="0">
                <a:latin typeface="Gotham Pro" panose="02000503040000020004" pitchFamily="2" charset="0"/>
                <a:cs typeface="Gotham Pro" panose="02000503040000020004" pitchFamily="2" charset="0"/>
              </a:rPr>
              <a:t>предоставление документов, подтверждающих родство, не требуется, проверка родства не проводится.</a:t>
            </a:r>
          </a:p>
          <a:p>
            <a:pPr algn="just" defTabSz="542129">
              <a:lnSpc>
                <a:spcPct val="150000"/>
              </a:lnSpc>
            </a:pPr>
            <a:endParaRPr lang="ru-RU" sz="1100" b="1" dirty="0" smtClean="0">
              <a:latin typeface="Gotham Pro" panose="02000503040000020004" pitchFamily="2" charset="0"/>
              <a:cs typeface="Gotham Pro" panose="02000503040000020004" pitchFamily="2" charset="0"/>
            </a:endParaRPr>
          </a:p>
        </p:txBody>
      </p:sp>
      <p:pic>
        <p:nvPicPr>
          <p:cNvPr id="31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45" y="1184298"/>
            <a:ext cx="517807" cy="691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95540" y="3249824"/>
            <a:ext cx="5289773" cy="3393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542129">
              <a:lnSpc>
                <a:spcPct val="150000"/>
              </a:lnSpc>
            </a:pPr>
            <a:r>
              <a:rPr lang="ru-RU" sz="1100" b="1" dirty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Требования к </a:t>
            </a:r>
            <a:r>
              <a:rPr lang="ru-RU" sz="1100" b="1" dirty="0" smtClean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ТС</a:t>
            </a:r>
          </a:p>
          <a:p>
            <a:pPr marL="171450" indent="-171450" algn="just" defTabSz="542129">
              <a:lnSpc>
                <a:spcPct val="150000"/>
              </a:lnSpc>
              <a:buClr>
                <a:srgbClr val="990033"/>
              </a:buClr>
              <a:buFont typeface="Wingdings" panose="05000000000000000000" pitchFamily="2" charset="2"/>
              <a:buChar char="Ø"/>
            </a:pPr>
            <a:r>
              <a:rPr lang="ru-RU" sz="1100" b="1" dirty="0" smtClean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Категория </a:t>
            </a:r>
            <a:r>
              <a:rPr lang="ru-RU" sz="1100" b="1" dirty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ТС: </a:t>
            </a:r>
            <a:r>
              <a:rPr lang="ru-RU" sz="1100" dirty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А, А1, АI (L3-L7 </a:t>
            </a:r>
            <a:r>
              <a:rPr lang="ru-RU" sz="1100" dirty="0" err="1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Мототехника</a:t>
            </a:r>
            <a:r>
              <a:rPr lang="ru-RU" sz="1100" dirty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), В, В1 (M1, N1 (автомобили массой до 3,5 тонн);  </a:t>
            </a:r>
            <a:r>
              <a:rPr lang="ru-RU" sz="1100" dirty="0" smtClean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допускается цель использования по ОСАГО – </a:t>
            </a:r>
            <a:r>
              <a:rPr lang="ru-RU" sz="1100" b="1" dirty="0" smtClean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коммерческие (например, такси)</a:t>
            </a:r>
          </a:p>
          <a:p>
            <a:pPr algn="just" defTabSz="542129">
              <a:lnSpc>
                <a:spcPct val="150000"/>
              </a:lnSpc>
              <a:buClr>
                <a:srgbClr val="990033"/>
              </a:buClr>
            </a:pPr>
            <a:r>
              <a:rPr lang="ru-RU" sz="1100" b="1" dirty="0" smtClean="0">
                <a:solidFill>
                  <a:srgbClr val="7A0029"/>
                </a:solidFill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    Категория С (грузовые авто) в залог не принимается!</a:t>
            </a:r>
            <a:endParaRPr lang="ru-RU" sz="1100" b="1" dirty="0">
              <a:solidFill>
                <a:srgbClr val="7A0029"/>
              </a:solidFill>
              <a:latin typeface="Gotham Pro" panose="02000503040000020004" pitchFamily="2" charset="0"/>
              <a:ea typeface="Calibri" panose="020F0502020204030204" pitchFamily="34" charset="0"/>
              <a:cs typeface="Gotham Pro" panose="02000503040000020004" pitchFamily="2" charset="0"/>
            </a:endParaRPr>
          </a:p>
          <a:p>
            <a:pPr marL="171450" indent="-171450" algn="just">
              <a:lnSpc>
                <a:spcPct val="150000"/>
              </a:lnSpc>
              <a:buClr>
                <a:srgbClr val="A81830"/>
              </a:buClr>
              <a:buFont typeface="Wingdings" panose="05000000000000000000" pitchFamily="2" charset="2"/>
              <a:buChar char="Ø"/>
            </a:pPr>
            <a:r>
              <a:rPr lang="ru-RU" sz="1100" b="1" dirty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Год выпуска ТС</a:t>
            </a:r>
            <a:r>
              <a:rPr lang="ru-RU" sz="1100" dirty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: иномарки - не старше 30 лет, отечественные авто – не старше 27 лет; </a:t>
            </a:r>
          </a:p>
          <a:p>
            <a:pPr marL="171450" indent="-171450" algn="just">
              <a:lnSpc>
                <a:spcPct val="150000"/>
              </a:lnSpc>
              <a:buClr>
                <a:srgbClr val="A81830"/>
              </a:buClr>
              <a:buFont typeface="Wingdings" panose="05000000000000000000" pitchFamily="2" charset="2"/>
              <a:buChar char="Ø"/>
            </a:pPr>
            <a:r>
              <a:rPr lang="ru-RU" sz="1100" b="1" dirty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Наличие VIN-номера и </a:t>
            </a:r>
            <a:r>
              <a:rPr lang="ru-RU" sz="1100" dirty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(или) номера кузова/номер шасси (рамы) в ПТС и СТС, </a:t>
            </a:r>
            <a:r>
              <a:rPr lang="ru-RU" sz="1100" b="1" dirty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полиса ОСАГО</a:t>
            </a:r>
          </a:p>
          <a:p>
            <a:pPr marL="171450" indent="-171450" algn="just">
              <a:lnSpc>
                <a:spcPct val="150000"/>
              </a:lnSpc>
              <a:buClr>
                <a:srgbClr val="A81830"/>
              </a:buClr>
              <a:buFont typeface="Wingdings" panose="05000000000000000000" pitchFamily="2" charset="2"/>
              <a:buChar char="Ø"/>
            </a:pPr>
            <a:r>
              <a:rPr lang="ru-RU" sz="1100" b="1" dirty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ТС не находится в аресте</a:t>
            </a:r>
            <a:r>
              <a:rPr lang="en-US" sz="1100" b="1" dirty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/</a:t>
            </a:r>
            <a:r>
              <a:rPr lang="ru-RU" sz="1100" b="1" dirty="0" smtClean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розыске</a:t>
            </a:r>
          </a:p>
          <a:p>
            <a:pPr marL="171450" indent="-171450" algn="just">
              <a:lnSpc>
                <a:spcPct val="150000"/>
              </a:lnSpc>
              <a:buClr>
                <a:srgbClr val="A81830"/>
              </a:buClr>
              <a:buFont typeface="Wingdings" panose="05000000000000000000" pitchFamily="2" charset="2"/>
              <a:buChar char="Ø"/>
            </a:pPr>
            <a:r>
              <a:rPr lang="ru-RU" sz="1100" b="1" dirty="0" smtClean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Отсутствует запрет на </a:t>
            </a:r>
            <a:r>
              <a:rPr lang="ru-RU" sz="1100" b="1" dirty="0" err="1" smtClean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рег.действия</a:t>
            </a:r>
            <a:r>
              <a:rPr lang="ru-RU" sz="1100" b="1" dirty="0" smtClean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 в ГИБДД и ФССП</a:t>
            </a:r>
            <a:endParaRPr lang="ru-RU" sz="1100" b="1" dirty="0">
              <a:latin typeface="Gotham Pro" panose="02000503040000020004" pitchFamily="2" charset="0"/>
              <a:ea typeface="Calibri" panose="020F0502020204030204" pitchFamily="34" charset="0"/>
              <a:cs typeface="Gotham Pro" panose="02000503040000020004" pitchFamily="2" charset="0"/>
            </a:endParaRPr>
          </a:p>
          <a:p>
            <a:pPr marL="171450" indent="-171450" algn="just">
              <a:lnSpc>
                <a:spcPct val="150000"/>
              </a:lnSpc>
              <a:buClr>
                <a:srgbClr val="A81830"/>
              </a:buClr>
              <a:buFont typeface="Wingdings" panose="05000000000000000000" pitchFamily="2" charset="2"/>
              <a:buChar char="Ø"/>
            </a:pPr>
            <a:r>
              <a:rPr lang="ru-RU" sz="1100" b="1" dirty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Допускается </a:t>
            </a:r>
            <a:r>
              <a:rPr lang="ru-RU" sz="1100" b="1" dirty="0" smtClean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послед.залог </a:t>
            </a:r>
            <a:r>
              <a:rPr lang="ru-RU" sz="1100" dirty="0" smtClean="0">
                <a:latin typeface="Gotham Pro" panose="02000503040000020004" pitchFamily="2" charset="0"/>
                <a:ea typeface="Calibri" panose="020F0502020204030204" pitchFamily="34" charset="0"/>
                <a:cs typeface="Gotham Pro" panose="02000503040000020004" pitchFamily="2" charset="0"/>
              </a:rPr>
              <a:t>– принимаем даже авто в залоге других банков!</a:t>
            </a:r>
            <a:endParaRPr lang="ru-RU" sz="1100" dirty="0">
              <a:solidFill>
                <a:prstClr val="black"/>
              </a:solidFill>
              <a:latin typeface="Gotham Pro" panose="02000503040000020004" pitchFamily="2" charset="0"/>
              <a:cs typeface="Gotham Pro" panose="02000503040000020004" pitchFamily="2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581" y="1340768"/>
            <a:ext cx="29146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764" y="2852936"/>
            <a:ext cx="269557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581" y="4445850"/>
            <a:ext cx="32670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634" y="5832443"/>
            <a:ext cx="1282021" cy="90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330458" y="2044607"/>
            <a:ext cx="36450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 smtClean="0"/>
              <a:t>N1 </a:t>
            </a:r>
            <a:r>
              <a:rPr lang="ru-RU" sz="1000" dirty="0"/>
              <a:t>- Транспортные средства, предназначенные для перевозки грузов, имеющие технически допустимую максимальную массу не более 3,5 т.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435343" y="3573016"/>
            <a:ext cx="36450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b="1" dirty="0"/>
              <a:t>M1</a:t>
            </a:r>
            <a:r>
              <a:rPr lang="ru-RU" sz="1000" dirty="0"/>
              <a:t> - Транспортные средства, используемые для перевозки пассажиров и имеющие, помимо места водителя, не более восьми мест для сидения - легковые автомобили.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425948" y="5085184"/>
            <a:ext cx="36450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dirty="0" smtClean="0"/>
              <a:t>L3-L7 - </a:t>
            </a:r>
            <a:r>
              <a:rPr lang="ru-RU" sz="1000" dirty="0" smtClean="0"/>
              <a:t>Двухколесные </a:t>
            </a:r>
            <a:r>
              <a:rPr lang="ru-RU" sz="1000" dirty="0"/>
              <a:t>или трехколесные транспортные средства, рабочий объем двигателя которых &gt;50 см3 (или) </a:t>
            </a:r>
            <a:r>
              <a:rPr lang="ru-RU" sz="1000" dirty="0" err="1"/>
              <a:t>макс.скорость</a:t>
            </a:r>
            <a:r>
              <a:rPr lang="ru-RU" sz="1000" dirty="0"/>
              <a:t> превышает 50 км/ч.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73754" y="1475379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N1</a:t>
            </a:r>
            <a:endParaRPr lang="ru-RU" sz="20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6739846" y="3012514"/>
            <a:ext cx="6587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M</a:t>
            </a:r>
            <a:r>
              <a:rPr lang="en-US" sz="2000" b="1" dirty="0" smtClean="0"/>
              <a:t>1</a:t>
            </a:r>
            <a:endParaRPr lang="ru-RU" sz="2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6721988" y="4685074"/>
            <a:ext cx="892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L3-L7</a:t>
            </a:r>
            <a:endParaRPr lang="ru-RU" sz="2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894562" y="615619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B</a:t>
            </a:r>
            <a:r>
              <a:rPr lang="en-US" sz="2000" b="1" dirty="0" smtClean="0"/>
              <a:t>1</a:t>
            </a:r>
            <a:endParaRPr lang="ru-RU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8840816" y="6233141"/>
            <a:ext cx="25993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 err="1" smtClean="0"/>
              <a:t>Трициклы</a:t>
            </a:r>
            <a:r>
              <a:rPr lang="ru-RU" sz="1000" dirty="0" smtClean="0"/>
              <a:t> и </a:t>
            </a:r>
            <a:r>
              <a:rPr lang="ru-RU" sz="1000" dirty="0" err="1" smtClean="0"/>
              <a:t>квадрициклы</a:t>
            </a:r>
            <a:endParaRPr lang="ru-RU" sz="1000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6246490" y="1175416"/>
            <a:ext cx="0" cy="5380891"/>
          </a:xfrm>
          <a:prstGeom prst="line">
            <a:avLst/>
          </a:prstGeom>
          <a:ln>
            <a:solidFill>
              <a:srgbClr val="7A00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829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2920" y="405775"/>
            <a:ext cx="5661357" cy="284170"/>
          </a:xfrm>
          <a:prstGeom prst="rect">
            <a:avLst/>
          </a:prstGeom>
        </p:spPr>
        <p:txBody>
          <a:bodyPr vert="horz" wrap="square" lIns="0" tIns="7102" rIns="0" bIns="0" rtlCol="0">
            <a:spAutoFit/>
          </a:bodyPr>
          <a:lstStyle/>
          <a:p>
            <a:pPr marL="7478">
              <a:spcBef>
                <a:spcPts val="56"/>
              </a:spcBef>
            </a:pPr>
            <a:r>
              <a:rPr lang="ru-RU" sz="1800" b="0" spc="-12" dirty="0">
                <a:solidFill>
                  <a:srgbClr val="000000"/>
                </a:solidFill>
                <a:latin typeface="Arial Black"/>
                <a:cs typeface="Arial Black"/>
              </a:rPr>
              <a:t>ОБЩИЕ ПАРАМЕТРЫ</a:t>
            </a:r>
            <a:endParaRPr lang="ru-RU" sz="1800" dirty="0"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127488" y="450660"/>
            <a:ext cx="293393" cy="228728"/>
          </a:xfrm>
          <a:custGeom>
            <a:avLst/>
            <a:gdLst/>
            <a:ahLst/>
            <a:cxnLst/>
            <a:rect l="l" t="t" r="r" b="b"/>
            <a:pathLst>
              <a:path w="501015" h="377190">
                <a:moveTo>
                  <a:pt x="353883" y="267"/>
                </a:moveTo>
                <a:lnTo>
                  <a:pt x="224982" y="267"/>
                </a:lnTo>
                <a:lnTo>
                  <a:pt x="224982" y="241941"/>
                </a:lnTo>
                <a:lnTo>
                  <a:pt x="218124" y="274707"/>
                </a:lnTo>
                <a:lnTo>
                  <a:pt x="199201" y="301503"/>
                </a:lnTo>
                <a:lnTo>
                  <a:pt x="171643" y="319663"/>
                </a:lnTo>
                <a:lnTo>
                  <a:pt x="137735" y="326267"/>
                </a:lnTo>
                <a:lnTo>
                  <a:pt x="133163" y="326140"/>
                </a:lnTo>
                <a:lnTo>
                  <a:pt x="100906" y="318393"/>
                </a:lnTo>
                <a:lnTo>
                  <a:pt x="74618" y="300106"/>
                </a:lnTo>
                <a:lnTo>
                  <a:pt x="56965" y="273691"/>
                </a:lnTo>
                <a:lnTo>
                  <a:pt x="50488" y="241941"/>
                </a:lnTo>
                <a:lnTo>
                  <a:pt x="50488" y="71512"/>
                </a:lnTo>
                <a:lnTo>
                  <a:pt x="52012" y="63638"/>
                </a:lnTo>
                <a:lnTo>
                  <a:pt x="56457" y="57161"/>
                </a:lnTo>
                <a:lnTo>
                  <a:pt x="62934" y="52716"/>
                </a:lnTo>
                <a:lnTo>
                  <a:pt x="70808" y="51065"/>
                </a:lnTo>
                <a:lnTo>
                  <a:pt x="121352" y="51065"/>
                </a:lnTo>
                <a:lnTo>
                  <a:pt x="131258" y="49160"/>
                </a:lnTo>
                <a:lnTo>
                  <a:pt x="139386" y="7632"/>
                </a:lnTo>
                <a:lnTo>
                  <a:pt x="121352" y="267"/>
                </a:lnTo>
                <a:lnTo>
                  <a:pt x="70808" y="267"/>
                </a:lnTo>
                <a:lnTo>
                  <a:pt x="43122" y="5854"/>
                </a:lnTo>
                <a:lnTo>
                  <a:pt x="20390" y="21094"/>
                </a:lnTo>
                <a:lnTo>
                  <a:pt x="5150" y="43826"/>
                </a:lnTo>
                <a:lnTo>
                  <a:pt x="-437" y="71512"/>
                </a:lnTo>
                <a:lnTo>
                  <a:pt x="-437" y="243719"/>
                </a:lnTo>
                <a:lnTo>
                  <a:pt x="7055" y="286009"/>
                </a:lnTo>
                <a:lnTo>
                  <a:pt x="26867" y="322584"/>
                </a:lnTo>
                <a:lnTo>
                  <a:pt x="56711" y="351413"/>
                </a:lnTo>
                <a:lnTo>
                  <a:pt x="94429" y="370335"/>
                </a:lnTo>
                <a:lnTo>
                  <a:pt x="137735" y="377193"/>
                </a:lnTo>
                <a:lnTo>
                  <a:pt x="181295" y="370208"/>
                </a:lnTo>
                <a:lnTo>
                  <a:pt x="219267" y="351032"/>
                </a:lnTo>
                <a:lnTo>
                  <a:pt x="249111" y="321695"/>
                </a:lnTo>
                <a:lnTo>
                  <a:pt x="268669" y="284612"/>
                </a:lnTo>
                <a:lnTo>
                  <a:pt x="275780" y="241941"/>
                </a:lnTo>
                <a:lnTo>
                  <a:pt x="275780" y="51065"/>
                </a:lnTo>
                <a:lnTo>
                  <a:pt x="355407" y="51192"/>
                </a:lnTo>
                <a:lnTo>
                  <a:pt x="377505" y="56399"/>
                </a:lnTo>
                <a:lnTo>
                  <a:pt x="395538" y="69353"/>
                </a:lnTo>
                <a:lnTo>
                  <a:pt x="407730" y="88402"/>
                </a:lnTo>
                <a:lnTo>
                  <a:pt x="412175" y="111516"/>
                </a:lnTo>
                <a:lnTo>
                  <a:pt x="412175" y="115707"/>
                </a:lnTo>
                <a:lnTo>
                  <a:pt x="411794" y="119644"/>
                </a:lnTo>
                <a:lnTo>
                  <a:pt x="409508" y="131454"/>
                </a:lnTo>
                <a:lnTo>
                  <a:pt x="406333" y="138947"/>
                </a:lnTo>
                <a:lnTo>
                  <a:pt x="402142" y="145424"/>
                </a:lnTo>
                <a:lnTo>
                  <a:pt x="398205" y="154568"/>
                </a:lnTo>
                <a:lnTo>
                  <a:pt x="397824" y="163330"/>
                </a:lnTo>
                <a:lnTo>
                  <a:pt x="401126" y="171204"/>
                </a:lnTo>
                <a:lnTo>
                  <a:pt x="408111" y="177300"/>
                </a:lnTo>
                <a:lnTo>
                  <a:pt x="413572" y="180602"/>
                </a:lnTo>
                <a:lnTo>
                  <a:pt x="418779" y="184285"/>
                </a:lnTo>
                <a:lnTo>
                  <a:pt x="443670" y="217558"/>
                </a:lnTo>
                <a:lnTo>
                  <a:pt x="449385" y="247402"/>
                </a:lnTo>
                <a:lnTo>
                  <a:pt x="444051" y="276104"/>
                </a:lnTo>
                <a:lnTo>
                  <a:pt x="429701" y="300233"/>
                </a:lnTo>
                <a:lnTo>
                  <a:pt x="408111" y="317378"/>
                </a:lnTo>
                <a:lnTo>
                  <a:pt x="381442" y="325759"/>
                </a:lnTo>
                <a:lnTo>
                  <a:pt x="375981" y="326267"/>
                </a:lnTo>
                <a:lnTo>
                  <a:pt x="290893" y="326267"/>
                </a:lnTo>
                <a:lnTo>
                  <a:pt x="280987" y="328299"/>
                </a:lnTo>
                <a:lnTo>
                  <a:pt x="272860" y="333760"/>
                </a:lnTo>
                <a:lnTo>
                  <a:pt x="267399" y="341888"/>
                </a:lnTo>
                <a:lnTo>
                  <a:pt x="265367" y="351794"/>
                </a:lnTo>
                <a:lnTo>
                  <a:pt x="267399" y="361699"/>
                </a:lnTo>
                <a:lnTo>
                  <a:pt x="272860" y="369700"/>
                </a:lnTo>
                <a:lnTo>
                  <a:pt x="280987" y="375161"/>
                </a:lnTo>
                <a:lnTo>
                  <a:pt x="290893" y="377193"/>
                </a:lnTo>
                <a:lnTo>
                  <a:pt x="373060" y="377193"/>
                </a:lnTo>
                <a:lnTo>
                  <a:pt x="422462" y="366906"/>
                </a:lnTo>
                <a:lnTo>
                  <a:pt x="462974" y="339094"/>
                </a:lnTo>
                <a:lnTo>
                  <a:pt x="490151" y="297820"/>
                </a:lnTo>
                <a:lnTo>
                  <a:pt x="500184" y="247402"/>
                </a:lnTo>
                <a:lnTo>
                  <a:pt x="500184" y="245878"/>
                </a:lnTo>
                <a:lnTo>
                  <a:pt x="496882" y="217939"/>
                </a:lnTo>
                <a:lnTo>
                  <a:pt x="488119" y="192159"/>
                </a:lnTo>
                <a:lnTo>
                  <a:pt x="474403" y="169045"/>
                </a:lnTo>
                <a:lnTo>
                  <a:pt x="456497" y="149488"/>
                </a:lnTo>
                <a:lnTo>
                  <a:pt x="459291" y="140471"/>
                </a:lnTo>
                <a:lnTo>
                  <a:pt x="461323" y="131073"/>
                </a:lnTo>
                <a:lnTo>
                  <a:pt x="462593" y="121421"/>
                </a:lnTo>
                <a:lnTo>
                  <a:pt x="462974" y="111516"/>
                </a:lnTo>
                <a:lnTo>
                  <a:pt x="462974" y="104404"/>
                </a:lnTo>
                <a:lnTo>
                  <a:pt x="447734" y="54875"/>
                </a:lnTo>
                <a:lnTo>
                  <a:pt x="391729" y="7124"/>
                </a:lnTo>
                <a:lnTo>
                  <a:pt x="353883" y="267"/>
                </a:lnTo>
                <a:close/>
              </a:path>
            </a:pathLst>
          </a:custGeom>
          <a:solidFill>
            <a:srgbClr val="A1172F"/>
          </a:solidFill>
        </p:spPr>
        <p:txBody>
          <a:bodyPr wrap="square" lIns="0" tIns="0" rIns="0" bIns="0" rtlCol="0"/>
          <a:lstStyle/>
          <a:p>
            <a:pPr defTabSz="538310"/>
            <a:endParaRPr sz="1100">
              <a:solidFill>
                <a:prstClr val="black"/>
              </a:solidFill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481269" y="485628"/>
            <a:ext cx="532123" cy="161342"/>
            <a:chOff x="17898363" y="800830"/>
            <a:chExt cx="908685" cy="266065"/>
          </a:xfrm>
        </p:grpSpPr>
        <p:sp>
          <p:nvSpPr>
            <p:cNvPr id="5" name="object 5"/>
            <p:cNvSpPr/>
            <p:nvPr/>
          </p:nvSpPr>
          <p:spPr>
            <a:xfrm>
              <a:off x="17897906" y="801096"/>
              <a:ext cx="692150" cy="266065"/>
            </a:xfrm>
            <a:custGeom>
              <a:avLst/>
              <a:gdLst/>
              <a:ahLst/>
              <a:cxnLst/>
              <a:rect l="l" t="t" r="r" b="b"/>
              <a:pathLst>
                <a:path w="692150" h="266065">
                  <a:moveTo>
                    <a:pt x="217538" y="2540"/>
                  </a:moveTo>
                  <a:lnTo>
                    <a:pt x="216014" y="0"/>
                  </a:lnTo>
                  <a:lnTo>
                    <a:pt x="159258" y="0"/>
                  </a:lnTo>
                  <a:lnTo>
                    <a:pt x="157734" y="1397"/>
                  </a:lnTo>
                  <a:lnTo>
                    <a:pt x="132334" y="79248"/>
                  </a:lnTo>
                  <a:lnTo>
                    <a:pt x="112776" y="143002"/>
                  </a:lnTo>
                  <a:lnTo>
                    <a:pt x="110236" y="143002"/>
                  </a:lnTo>
                  <a:lnTo>
                    <a:pt x="89535" y="82169"/>
                  </a:lnTo>
                  <a:lnTo>
                    <a:pt x="62230" y="7366"/>
                  </a:lnTo>
                  <a:lnTo>
                    <a:pt x="60452" y="1397"/>
                  </a:lnTo>
                  <a:lnTo>
                    <a:pt x="58547" y="0"/>
                  </a:lnTo>
                  <a:lnTo>
                    <a:pt x="2921" y="0"/>
                  </a:lnTo>
                  <a:lnTo>
                    <a:pt x="0" y="2159"/>
                  </a:lnTo>
                  <a:lnTo>
                    <a:pt x="2159" y="6985"/>
                  </a:lnTo>
                  <a:lnTo>
                    <a:pt x="67056" y="168529"/>
                  </a:lnTo>
                  <a:lnTo>
                    <a:pt x="70739" y="176530"/>
                  </a:lnTo>
                  <a:lnTo>
                    <a:pt x="74930" y="181356"/>
                  </a:lnTo>
                  <a:lnTo>
                    <a:pt x="80264" y="183769"/>
                  </a:lnTo>
                  <a:lnTo>
                    <a:pt x="87757" y="184404"/>
                  </a:lnTo>
                  <a:lnTo>
                    <a:pt x="97282" y="184404"/>
                  </a:lnTo>
                  <a:lnTo>
                    <a:pt x="91440" y="200914"/>
                  </a:lnTo>
                  <a:lnTo>
                    <a:pt x="86487" y="210820"/>
                  </a:lnTo>
                  <a:lnTo>
                    <a:pt x="80264" y="216281"/>
                  </a:lnTo>
                  <a:lnTo>
                    <a:pt x="72009" y="218694"/>
                  </a:lnTo>
                  <a:lnTo>
                    <a:pt x="61087" y="219329"/>
                  </a:lnTo>
                  <a:lnTo>
                    <a:pt x="54864" y="219329"/>
                  </a:lnTo>
                  <a:lnTo>
                    <a:pt x="49022" y="218948"/>
                  </a:lnTo>
                  <a:lnTo>
                    <a:pt x="35306" y="217170"/>
                  </a:lnTo>
                  <a:lnTo>
                    <a:pt x="33528" y="216408"/>
                  </a:lnTo>
                  <a:lnTo>
                    <a:pt x="25400" y="257683"/>
                  </a:lnTo>
                  <a:lnTo>
                    <a:pt x="68580" y="265811"/>
                  </a:lnTo>
                  <a:lnTo>
                    <a:pt x="93980" y="263271"/>
                  </a:lnTo>
                  <a:lnTo>
                    <a:pt x="113792" y="254889"/>
                  </a:lnTo>
                  <a:lnTo>
                    <a:pt x="128905" y="239522"/>
                  </a:lnTo>
                  <a:lnTo>
                    <a:pt x="140462" y="216027"/>
                  </a:lnTo>
                  <a:lnTo>
                    <a:pt x="216014" y="6223"/>
                  </a:lnTo>
                  <a:lnTo>
                    <a:pt x="217538" y="2540"/>
                  </a:lnTo>
                  <a:close/>
                </a:path>
                <a:path w="692150" h="266065">
                  <a:moveTo>
                    <a:pt x="451218" y="178054"/>
                  </a:moveTo>
                  <a:lnTo>
                    <a:pt x="437375" y="127000"/>
                  </a:lnTo>
                  <a:lnTo>
                    <a:pt x="393052" y="101219"/>
                  </a:lnTo>
                  <a:lnTo>
                    <a:pt x="393052" y="175133"/>
                  </a:lnTo>
                  <a:lnTo>
                    <a:pt x="391401" y="186563"/>
                  </a:lnTo>
                  <a:lnTo>
                    <a:pt x="385686" y="197866"/>
                  </a:lnTo>
                  <a:lnTo>
                    <a:pt x="374637" y="206629"/>
                  </a:lnTo>
                  <a:lnTo>
                    <a:pt x="357238" y="210185"/>
                  </a:lnTo>
                  <a:lnTo>
                    <a:pt x="303771" y="210185"/>
                  </a:lnTo>
                  <a:lnTo>
                    <a:pt x="303771" y="141605"/>
                  </a:lnTo>
                  <a:lnTo>
                    <a:pt x="357619" y="141605"/>
                  </a:lnTo>
                  <a:lnTo>
                    <a:pt x="372732" y="144145"/>
                  </a:lnTo>
                  <a:lnTo>
                    <a:pt x="383908" y="151130"/>
                  </a:lnTo>
                  <a:lnTo>
                    <a:pt x="390639" y="161798"/>
                  </a:lnTo>
                  <a:lnTo>
                    <a:pt x="393052" y="175133"/>
                  </a:lnTo>
                  <a:lnTo>
                    <a:pt x="393052" y="101219"/>
                  </a:lnTo>
                  <a:lnTo>
                    <a:pt x="357619" y="94742"/>
                  </a:lnTo>
                  <a:lnTo>
                    <a:pt x="303771" y="94742"/>
                  </a:lnTo>
                  <a:lnTo>
                    <a:pt x="303771" y="49022"/>
                  </a:lnTo>
                  <a:lnTo>
                    <a:pt x="420230" y="49022"/>
                  </a:lnTo>
                  <a:lnTo>
                    <a:pt x="421754" y="47117"/>
                  </a:lnTo>
                  <a:lnTo>
                    <a:pt x="421754" y="2921"/>
                  </a:lnTo>
                  <a:lnTo>
                    <a:pt x="420611" y="1016"/>
                  </a:lnTo>
                  <a:lnTo>
                    <a:pt x="271259" y="1016"/>
                  </a:lnTo>
                  <a:lnTo>
                    <a:pt x="260210" y="2540"/>
                  </a:lnTo>
                  <a:lnTo>
                    <a:pt x="252844" y="7239"/>
                  </a:lnTo>
                  <a:lnTo>
                    <a:pt x="248907" y="15113"/>
                  </a:lnTo>
                  <a:lnTo>
                    <a:pt x="247764" y="26162"/>
                  </a:lnTo>
                  <a:lnTo>
                    <a:pt x="247764" y="237109"/>
                  </a:lnTo>
                  <a:lnTo>
                    <a:pt x="248653" y="247269"/>
                  </a:lnTo>
                  <a:lnTo>
                    <a:pt x="251955" y="254127"/>
                  </a:lnTo>
                  <a:lnTo>
                    <a:pt x="258813" y="257937"/>
                  </a:lnTo>
                  <a:lnTo>
                    <a:pt x="269862" y="259207"/>
                  </a:lnTo>
                  <a:lnTo>
                    <a:pt x="362826" y="259207"/>
                  </a:lnTo>
                  <a:lnTo>
                    <a:pt x="397624" y="253111"/>
                  </a:lnTo>
                  <a:lnTo>
                    <a:pt x="425691" y="236220"/>
                  </a:lnTo>
                  <a:lnTo>
                    <a:pt x="444487" y="210566"/>
                  </a:lnTo>
                  <a:lnTo>
                    <a:pt x="444487" y="210185"/>
                  </a:lnTo>
                  <a:lnTo>
                    <a:pt x="451218" y="178054"/>
                  </a:lnTo>
                  <a:close/>
                </a:path>
                <a:path w="692150" h="266065">
                  <a:moveTo>
                    <a:pt x="691629" y="81407"/>
                  </a:moveTo>
                  <a:lnTo>
                    <a:pt x="668642" y="23495"/>
                  </a:lnTo>
                  <a:lnTo>
                    <a:pt x="633844" y="5461"/>
                  </a:lnTo>
                  <a:lnTo>
                    <a:pt x="633844" y="85090"/>
                  </a:lnTo>
                  <a:lnTo>
                    <a:pt x="631558" y="98806"/>
                  </a:lnTo>
                  <a:lnTo>
                    <a:pt x="624954" y="109982"/>
                  </a:lnTo>
                  <a:lnTo>
                    <a:pt x="613524" y="117475"/>
                  </a:lnTo>
                  <a:lnTo>
                    <a:pt x="597268" y="120142"/>
                  </a:lnTo>
                  <a:lnTo>
                    <a:pt x="549008" y="120142"/>
                  </a:lnTo>
                  <a:lnTo>
                    <a:pt x="549008" y="50165"/>
                  </a:lnTo>
                  <a:lnTo>
                    <a:pt x="596887" y="50165"/>
                  </a:lnTo>
                  <a:lnTo>
                    <a:pt x="615302" y="53594"/>
                  </a:lnTo>
                  <a:lnTo>
                    <a:pt x="626605" y="62357"/>
                  </a:lnTo>
                  <a:lnTo>
                    <a:pt x="632193" y="73787"/>
                  </a:lnTo>
                  <a:lnTo>
                    <a:pt x="633844" y="85090"/>
                  </a:lnTo>
                  <a:lnTo>
                    <a:pt x="633844" y="5461"/>
                  </a:lnTo>
                  <a:lnTo>
                    <a:pt x="605396" y="762"/>
                  </a:lnTo>
                  <a:lnTo>
                    <a:pt x="515099" y="762"/>
                  </a:lnTo>
                  <a:lnTo>
                    <a:pt x="504177" y="2286"/>
                  </a:lnTo>
                  <a:lnTo>
                    <a:pt x="497319" y="6858"/>
                  </a:lnTo>
                  <a:lnTo>
                    <a:pt x="493890" y="13970"/>
                  </a:lnTo>
                  <a:lnTo>
                    <a:pt x="492874" y="23241"/>
                  </a:lnTo>
                  <a:lnTo>
                    <a:pt x="492874" y="257302"/>
                  </a:lnTo>
                  <a:lnTo>
                    <a:pt x="495541" y="259207"/>
                  </a:lnTo>
                  <a:lnTo>
                    <a:pt x="547484" y="259207"/>
                  </a:lnTo>
                  <a:lnTo>
                    <a:pt x="549008" y="258064"/>
                  </a:lnTo>
                  <a:lnTo>
                    <a:pt x="549008" y="165481"/>
                  </a:lnTo>
                  <a:lnTo>
                    <a:pt x="598030" y="165481"/>
                  </a:lnTo>
                  <a:lnTo>
                    <a:pt x="647687" y="155956"/>
                  </a:lnTo>
                  <a:lnTo>
                    <a:pt x="676008" y="132842"/>
                  </a:lnTo>
                  <a:lnTo>
                    <a:pt x="681850" y="120142"/>
                  </a:lnTo>
                  <a:lnTo>
                    <a:pt x="688708" y="105156"/>
                  </a:lnTo>
                  <a:lnTo>
                    <a:pt x="691629" y="81407"/>
                  </a:lnTo>
                  <a:close/>
                </a:path>
              </a:pathLst>
            </a:custGeom>
            <a:solidFill>
              <a:srgbClr val="1D1D1B"/>
            </a:solidFill>
          </p:spPr>
          <p:txBody>
            <a:bodyPr wrap="square" lIns="0" tIns="0" rIns="0" bIns="0" rtlCol="0"/>
            <a:lstStyle/>
            <a:p>
              <a:pPr defTabSz="538310"/>
              <a:endParaRPr sz="1100">
                <a:solidFill>
                  <a:prstClr val="black"/>
                </a:solidFill>
              </a:endParaRPr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624586" y="866702"/>
              <a:ext cx="182151" cy="193593"/>
            </a:xfrm>
            <a:prstGeom prst="rect">
              <a:avLst/>
            </a:prstGeom>
          </p:spPr>
        </p:pic>
      </p:grpSp>
      <p:grpSp>
        <p:nvGrpSpPr>
          <p:cNvPr id="7" name="object 7"/>
          <p:cNvGrpSpPr/>
          <p:nvPr/>
        </p:nvGrpSpPr>
        <p:grpSpPr>
          <a:xfrm>
            <a:off x="11043917" y="486010"/>
            <a:ext cx="116762" cy="157106"/>
            <a:chOff x="18859245" y="801465"/>
            <a:chExt cx="199390" cy="259079"/>
          </a:xfrm>
        </p:grpSpPr>
        <p:sp>
          <p:nvSpPr>
            <p:cNvPr id="8" name="object 8"/>
            <p:cNvSpPr/>
            <p:nvPr/>
          </p:nvSpPr>
          <p:spPr>
            <a:xfrm>
              <a:off x="18859245" y="801465"/>
              <a:ext cx="193040" cy="259079"/>
            </a:xfrm>
            <a:custGeom>
              <a:avLst/>
              <a:gdLst/>
              <a:ahLst/>
              <a:cxnLst/>
              <a:rect l="l" t="t" r="r" b="b"/>
              <a:pathLst>
                <a:path w="193040" h="259080">
                  <a:moveTo>
                    <a:pt x="112042" y="265"/>
                  </a:moveTo>
                  <a:lnTo>
                    <a:pt x="21620" y="265"/>
                  </a:lnTo>
                  <a:lnTo>
                    <a:pt x="10699" y="1916"/>
                  </a:lnTo>
                  <a:lnTo>
                    <a:pt x="3968" y="6488"/>
                  </a:lnTo>
                  <a:lnTo>
                    <a:pt x="539" y="13600"/>
                  </a:lnTo>
                  <a:lnTo>
                    <a:pt x="-476" y="22870"/>
                  </a:lnTo>
                  <a:lnTo>
                    <a:pt x="-476" y="256926"/>
                  </a:lnTo>
                  <a:lnTo>
                    <a:pt x="2063" y="258831"/>
                  </a:lnTo>
                  <a:lnTo>
                    <a:pt x="54132" y="258831"/>
                  </a:lnTo>
                  <a:lnTo>
                    <a:pt x="55528" y="257688"/>
                  </a:lnTo>
                  <a:lnTo>
                    <a:pt x="55528" y="165107"/>
                  </a:lnTo>
                  <a:lnTo>
                    <a:pt x="104549" y="165107"/>
                  </a:lnTo>
                  <a:lnTo>
                    <a:pt x="154205" y="155582"/>
                  </a:lnTo>
                  <a:lnTo>
                    <a:pt x="182525" y="132469"/>
                  </a:lnTo>
                  <a:lnTo>
                    <a:pt x="188367" y="119769"/>
                  </a:lnTo>
                  <a:lnTo>
                    <a:pt x="55528" y="119769"/>
                  </a:lnTo>
                  <a:lnTo>
                    <a:pt x="55528" y="49794"/>
                  </a:lnTo>
                  <a:lnTo>
                    <a:pt x="192558" y="49794"/>
                  </a:lnTo>
                  <a:lnTo>
                    <a:pt x="192304" y="48651"/>
                  </a:lnTo>
                  <a:lnTo>
                    <a:pt x="175159" y="23124"/>
                  </a:lnTo>
                  <a:lnTo>
                    <a:pt x="147982" y="6361"/>
                  </a:lnTo>
                  <a:lnTo>
                    <a:pt x="112042" y="265"/>
                  </a:lnTo>
                  <a:close/>
                </a:path>
              </a:pathLst>
            </a:custGeom>
            <a:solidFill>
              <a:srgbClr val="1D1D1B"/>
            </a:solidFill>
          </p:spPr>
          <p:txBody>
            <a:bodyPr wrap="square" lIns="0" tIns="0" rIns="0" bIns="0" rtlCol="0"/>
            <a:lstStyle/>
            <a:p>
              <a:pPr defTabSz="538310"/>
              <a:endParaRPr sz="1100">
                <a:solidFill>
                  <a:prstClr val="black"/>
                </a:solidFill>
              </a:endParaRPr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963287" y="851006"/>
              <a:ext cx="94739" cy="69973"/>
            </a:xfrm>
            <a:prstGeom prst="rect">
              <a:avLst/>
            </a:prstGeom>
          </p:spPr>
        </p:pic>
      </p:grpSp>
      <p:graphicFrame>
        <p:nvGraphicFramePr>
          <p:cNvPr id="14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068409"/>
              </p:ext>
            </p:extLst>
          </p:nvPr>
        </p:nvGraphicFramePr>
        <p:xfrm>
          <a:off x="613908" y="979990"/>
          <a:ext cx="10241094" cy="58070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8206"/>
                <a:gridCol w="7992888"/>
              </a:tblGrid>
              <a:tr h="323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100" b="1" spc="-5" dirty="0">
                          <a:latin typeface="+mn-lt"/>
                          <a:cs typeface="Arial"/>
                        </a:rPr>
                        <a:t>Параметр</a:t>
                      </a:r>
                      <a:endParaRPr sz="1100" dirty="0">
                        <a:latin typeface="+mn-lt"/>
                        <a:cs typeface="Arial"/>
                      </a:endParaRPr>
                    </a:p>
                  </a:txBody>
                  <a:tcPr marL="0" marR="0" marT="66231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marR="317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100" b="1" spc="-5" dirty="0">
                          <a:latin typeface="+mn-lt"/>
                          <a:cs typeface="Arial"/>
                        </a:rPr>
                        <a:t>Значение</a:t>
                      </a:r>
                      <a:r>
                        <a:rPr sz="1100" b="1" spc="-4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100" b="1" spc="-20" dirty="0">
                          <a:latin typeface="+mn-lt"/>
                          <a:cs typeface="Arial"/>
                        </a:rPr>
                        <a:t>параметра</a:t>
                      </a:r>
                      <a:r>
                        <a:rPr sz="1100" b="1" spc="55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+mn-lt"/>
                          <a:cs typeface="Arial"/>
                        </a:rPr>
                        <a:t>(требования)</a:t>
                      </a:r>
                      <a:endParaRPr sz="1100" dirty="0">
                        <a:latin typeface="+mn-lt"/>
                        <a:cs typeface="Arial"/>
                      </a:endParaRPr>
                    </a:p>
                  </a:txBody>
                  <a:tcPr marL="0" marR="0" marT="66231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363">
                <a:tc>
                  <a:txBody>
                    <a:bodyPr/>
                    <a:lstStyle/>
                    <a:p>
                      <a:pPr marL="0" marR="0" lvl="0" indent="0" algn="ctr" defTabSz="150784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spc="-4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Microsoft Sans Serif"/>
                        </a:rPr>
                        <a:t>Объект залога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784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spc="-4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Microsoft Sans Serif"/>
                        </a:rPr>
                        <a:t> Транспортное</a:t>
                      </a:r>
                      <a:r>
                        <a:rPr lang="ru-RU" sz="1100" b="0" spc="-4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Microsoft Sans Serif"/>
                        </a:rPr>
                        <a:t> средство (ТС)</a:t>
                      </a:r>
                      <a:endParaRPr lang="ru-RU" sz="1100" b="0" spc="-4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Microsoft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149"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spc="-5" dirty="0" err="1" smtClean="0">
                          <a:latin typeface="+mn-lt"/>
                          <a:cs typeface="Arial"/>
                        </a:rPr>
                        <a:t>Местонахождение</a:t>
                      </a:r>
                      <a:r>
                        <a:rPr lang="ru-RU" sz="1100" b="1" spc="-5" dirty="0" smtClean="0">
                          <a:latin typeface="+mn-lt"/>
                          <a:cs typeface="Arial"/>
                        </a:rPr>
                        <a:t> ТС</a:t>
                      </a:r>
                      <a:endParaRPr sz="11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53340" algn="just">
                        <a:lnSpc>
                          <a:spcPts val="2760"/>
                        </a:lnSpc>
                        <a:spcBef>
                          <a:spcPts val="30"/>
                        </a:spcBef>
                      </a:pPr>
                      <a:r>
                        <a:rPr lang="ru-RU" sz="1100" dirty="0" smtClean="0">
                          <a:latin typeface="+mn-lt"/>
                          <a:cs typeface="Microsoft Sans Serif"/>
                        </a:rPr>
                        <a:t>Не влияет на предоставление кредита</a:t>
                      </a:r>
                      <a:endParaRPr sz="1100" dirty="0">
                        <a:latin typeface="+mn-lt"/>
                        <a:cs typeface="Microsoft Sans Serif"/>
                      </a:endParaRPr>
                    </a:p>
                  </a:txBody>
                  <a:tcPr marL="0" marR="0" marT="231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</a:pPr>
                      <a:endParaRPr lang="ru-RU" sz="1100" b="1" spc="-5" dirty="0" smtClean="0">
                        <a:latin typeface="+mn-lt"/>
                        <a:cs typeface="Arial"/>
                      </a:endParaRPr>
                    </a:p>
                    <a:p>
                      <a:pPr marL="68580" algn="ctr">
                        <a:lnSpc>
                          <a:spcPct val="100000"/>
                        </a:lnSpc>
                      </a:pPr>
                      <a:r>
                        <a:rPr sz="1100" b="1" spc="-5" dirty="0" smtClean="0">
                          <a:latin typeface="+mn-lt"/>
                          <a:cs typeface="Arial"/>
                        </a:rPr>
                        <a:t>Обременение</a:t>
                      </a:r>
                      <a:endParaRPr sz="1100" dirty="0">
                        <a:latin typeface="+mn-lt"/>
                        <a:cs typeface="Arial"/>
                      </a:endParaRPr>
                    </a:p>
                  </a:txBody>
                  <a:tcPr marL="0" marR="0" marT="77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marR="3175">
                        <a:lnSpc>
                          <a:spcPts val="2600"/>
                        </a:lnSpc>
                      </a:pPr>
                      <a:r>
                        <a:rPr lang="ru-RU" sz="1100" dirty="0" smtClean="0">
                          <a:latin typeface="+mn-lt"/>
                          <a:cs typeface="Microsoft Sans Serif"/>
                        </a:rPr>
                        <a:t>Объект</a:t>
                      </a:r>
                      <a:r>
                        <a:rPr lang="ru-RU" sz="1100" baseline="0" dirty="0" smtClean="0">
                          <a:latin typeface="+mn-lt"/>
                          <a:cs typeface="Microsoft Sans Serif"/>
                        </a:rPr>
                        <a:t> залога (ТС) не должен иметь ограничения на регистрационные действия в ГИБДД и ФССП</a:t>
                      </a:r>
                    </a:p>
                    <a:p>
                      <a:pPr marL="68580" marR="3175">
                        <a:lnSpc>
                          <a:spcPts val="2600"/>
                        </a:lnSpc>
                      </a:pPr>
                      <a:r>
                        <a:rPr lang="ru-RU" sz="1100" baseline="0" dirty="0" smtClean="0">
                          <a:latin typeface="+mn-lt"/>
                          <a:cs typeface="Microsoft Sans Serif"/>
                        </a:rPr>
                        <a:t>Допускается наличие регистрационной записи о залоге движимого имущества в реестре ФНП РФ</a:t>
                      </a:r>
                      <a:endParaRPr sz="1100" dirty="0">
                        <a:latin typeface="+mn-lt"/>
                        <a:cs typeface="Microsoft Sans Serif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</a:pPr>
                      <a:r>
                        <a:rPr lang="ru-RU" sz="1100" b="1" dirty="0" smtClean="0">
                          <a:latin typeface="+mn-lt"/>
                          <a:cs typeface="Arial"/>
                        </a:rPr>
                        <a:t>Документация</a:t>
                      </a:r>
                      <a:r>
                        <a:rPr lang="ru-RU" sz="1100" b="1" baseline="0" dirty="0" smtClean="0">
                          <a:latin typeface="+mn-lt"/>
                          <a:cs typeface="Arial"/>
                        </a:rPr>
                        <a:t> по объекту залога</a:t>
                      </a:r>
                      <a:endParaRPr sz="1100" b="1" dirty="0">
                        <a:latin typeface="+mn-lt"/>
                        <a:cs typeface="Arial"/>
                      </a:endParaRPr>
                    </a:p>
                  </a:txBody>
                  <a:tcPr marL="0" marR="0" marT="77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8580" marR="3175">
                        <a:lnSpc>
                          <a:spcPts val="2600"/>
                        </a:lnSpc>
                      </a:pPr>
                      <a:r>
                        <a:rPr lang="ru-RU" sz="1100" dirty="0" smtClean="0">
                          <a:latin typeface="+mn-lt"/>
                          <a:cs typeface="Microsoft Sans Serif"/>
                        </a:rPr>
                        <a:t>ТС должно</a:t>
                      </a:r>
                      <a:r>
                        <a:rPr lang="ru-RU" sz="1100" baseline="0" dirty="0" smtClean="0">
                          <a:latin typeface="+mn-lt"/>
                          <a:cs typeface="Microsoft Sans Serif"/>
                        </a:rPr>
                        <a:t> быть поставлено на регистрационный учет в соответствии с законодательством РФ, на ТС должны быть оформлены ПТС (допускается ЭПТС), СТС и полис ОСАГО с действующим сроком страхования на дату сделки. Страхование КАСКО не требуется.</a:t>
                      </a:r>
                    </a:p>
                    <a:p>
                      <a:pPr marL="68580" marR="3175">
                        <a:lnSpc>
                          <a:spcPts val="2600"/>
                        </a:lnSpc>
                      </a:pPr>
                      <a:r>
                        <a:rPr lang="ru-RU" sz="1100" baseline="0" dirty="0" smtClean="0">
                          <a:latin typeface="+mn-lt"/>
                          <a:cs typeface="Microsoft Sans Serif"/>
                        </a:rPr>
                        <a:t>Вся документация по ТС остается на руках собственника. В Банк предоставляются только цветные скан-копии документов.</a:t>
                      </a:r>
                      <a:endParaRPr sz="1100" dirty="0">
                        <a:latin typeface="+mn-lt"/>
                        <a:cs typeface="Microsoft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506787"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spc="-20" dirty="0" err="1" smtClean="0">
                          <a:latin typeface="+mn-lt"/>
                          <a:cs typeface="Arial"/>
                        </a:rPr>
                        <a:t>Участие</a:t>
                      </a:r>
                      <a:r>
                        <a:rPr sz="1100" b="1" dirty="0" smtClean="0">
                          <a:latin typeface="+mn-lt"/>
                          <a:cs typeface="Arial"/>
                        </a:rPr>
                        <a:t> </a:t>
                      </a:r>
                      <a:r>
                        <a:rPr sz="1100" b="1" spc="-20" dirty="0">
                          <a:latin typeface="+mn-lt"/>
                          <a:cs typeface="Arial"/>
                        </a:rPr>
                        <a:t>третьих</a:t>
                      </a:r>
                      <a:r>
                        <a:rPr sz="1100" b="1" spc="40" dirty="0">
                          <a:latin typeface="+mn-lt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+mn-lt"/>
                          <a:cs typeface="Arial"/>
                        </a:rPr>
                        <a:t>лиц</a:t>
                      </a:r>
                      <a:endParaRPr sz="11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880110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lang="ru-RU" sz="1100" spc="-30" dirty="0" smtClean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Допускается передача права управления</a:t>
                      </a:r>
                      <a:r>
                        <a:rPr lang="en-US" sz="1100" spc="-30" dirty="0" smtClean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/</a:t>
                      </a:r>
                      <a:r>
                        <a:rPr lang="ru-RU" sz="1100" spc="-30" dirty="0" smtClean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пользования</a:t>
                      </a:r>
                      <a:r>
                        <a:rPr lang="ru-RU" sz="1100" spc="-30" baseline="0" dirty="0" smtClean="0">
                          <a:solidFill>
                            <a:schemeClr val="tx1"/>
                          </a:solidFill>
                          <a:latin typeface="+mn-lt"/>
                          <a:cs typeface="Microsoft Sans Serif"/>
                        </a:rPr>
                        <a:t> ТС любым третьим лицам без согласия Банка и без уведомления Банка.</a:t>
                      </a:r>
                      <a:endParaRPr lang="ru-RU" sz="1100" spc="-30" dirty="0" smtClean="0">
                        <a:solidFill>
                          <a:schemeClr val="tx1"/>
                        </a:solidFill>
                        <a:latin typeface="+mn-lt"/>
                        <a:cs typeface="Microsoft Sans Serif"/>
                      </a:endParaRPr>
                    </a:p>
                  </a:txBody>
                  <a:tcPr marL="0" marR="0" marT="75088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algn="ctr" defTabSz="1507846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Залогодатель</a:t>
                      </a:r>
                    </a:p>
                    <a:p>
                      <a:pPr marL="0" algn="ctr" defTabSz="1507846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Собственник</a:t>
                      </a:r>
                      <a:r>
                        <a:rPr lang="ru-RU" sz="1100" b="1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 объекта</a:t>
                      </a:r>
                      <a:endParaRPr lang="ru-RU" sz="1100" b="1" kern="1200" dirty="0">
                        <a:solidFill>
                          <a:srgbClr val="000000"/>
                        </a:solidFill>
                        <a:latin typeface="+mn-lt"/>
                        <a:ea typeface="Segoe UI Black" panose="020B0A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1507846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Собственником</a:t>
                      </a:r>
                      <a:r>
                        <a:rPr lang="ru-RU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 объекта может являться третье лицо – близкий родственник Заемщика (супруг-супруга, дети, родители)</a:t>
                      </a:r>
                    </a:p>
                    <a:p>
                      <a:pPr marL="0" algn="l" defTabSz="1507846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Предоставление документов, подтверждающих родство, не требуется, проверка родства не проводится</a:t>
                      </a:r>
                    </a:p>
                    <a:p>
                      <a:pPr marL="0" algn="l" defTabSz="1507846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Собственники – несовершеннолетние дети не допускаются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583">
                <a:tc>
                  <a:txBody>
                    <a:bodyPr/>
                    <a:lstStyle/>
                    <a:p>
                      <a:pPr marL="0" algn="ctr" defTabSz="1507846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Документы, предоставляемые </a:t>
                      </a:r>
                      <a:r>
                        <a:rPr lang="ru-RU" sz="1100" b="1" kern="120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клиентом, для получения решения по условиям кредита</a:t>
                      </a:r>
                      <a:endParaRPr lang="ru-RU" sz="1100" b="1" kern="1200" dirty="0">
                        <a:solidFill>
                          <a:srgbClr val="000000"/>
                        </a:solidFill>
                        <a:latin typeface="+mn-lt"/>
                        <a:ea typeface="Segoe UI Black" panose="020B0A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1507846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Для оценки</a:t>
                      </a:r>
                      <a:r>
                        <a:rPr lang="ru-RU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 заемщика: </a:t>
                      </a:r>
                      <a:r>
                        <a:rPr lang="ru-RU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Паспорт, фото</a:t>
                      </a:r>
                      <a:r>
                        <a:rPr lang="ru-RU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 заемщика, анкета/анкетные данные (заполняется в офисе Банка),  справка о доходах+ ТК РФ или выписка СФР</a:t>
                      </a:r>
                      <a:r>
                        <a:rPr lang="en-US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/</a:t>
                      </a:r>
                      <a:r>
                        <a:rPr lang="ru-RU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справка по форме банка</a:t>
                      </a:r>
                    </a:p>
                    <a:p>
                      <a:pPr marL="0" algn="l" defTabSz="1507846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Далее по объекту: согласно  требованиям</a:t>
                      </a:r>
                      <a:endParaRPr lang="ru-RU" sz="1100" kern="1200" dirty="0">
                        <a:solidFill>
                          <a:srgbClr val="000000"/>
                        </a:solidFill>
                        <a:latin typeface="+mn-lt"/>
                        <a:ea typeface="Segoe UI Black" panose="020B0A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285">
                <a:tc>
                  <a:txBody>
                    <a:bodyPr/>
                    <a:lstStyle/>
                    <a:p>
                      <a:pPr marL="0" marR="0" lvl="0" indent="0" algn="ctr" defTabSz="150784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Оценка</a:t>
                      </a:r>
                      <a:r>
                        <a:rPr lang="ru-RU" sz="1100" b="1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 ТС</a:t>
                      </a:r>
                      <a:endParaRPr lang="ru-RU" sz="1100" b="1" kern="1200" dirty="0">
                        <a:solidFill>
                          <a:srgbClr val="000000"/>
                        </a:solidFill>
                        <a:latin typeface="+mn-lt"/>
                        <a:ea typeface="Segoe UI Black" panose="020B0A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784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Клиент НЕ делает и НЕ оплачивает отчет об оценке</a:t>
                      </a:r>
                      <a:r>
                        <a:rPr lang="ru-RU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 авто, фото-видео авто и проверка работоспособности не требуется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340">
                <a:tc>
                  <a:txBody>
                    <a:bodyPr/>
                    <a:lstStyle/>
                    <a:p>
                      <a:pPr marL="0" marR="0" lvl="0" indent="0" algn="ctr" defTabSz="150784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Регистрация сделки</a:t>
                      </a:r>
                      <a:endParaRPr lang="ru-RU" sz="1100" b="1" kern="1200" dirty="0">
                        <a:solidFill>
                          <a:srgbClr val="000000"/>
                        </a:solidFill>
                        <a:latin typeface="+mn-lt"/>
                        <a:ea typeface="Segoe UI Black" panose="020B0A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50784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Подписание</a:t>
                      </a:r>
                      <a:r>
                        <a:rPr lang="ru-RU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 кредитной документации и договора залога ТС в офисе Банка в день сделки. Регистрация уведомления о возникновении залога движимого имущества проводится Банком самостоятельно в течение 3-х рабочих дней после даты сделки.</a:t>
                      </a:r>
                    </a:p>
                    <a:p>
                      <a:pPr marL="0" marR="0" lvl="0" indent="0" algn="l" defTabSz="150784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Segoe UI Black" panose="020B0A02040204020203" pitchFamily="34" charset="0"/>
                          <a:cs typeface="Segoe UI" panose="020B0502040204020203" pitchFamily="34" charset="0"/>
                        </a:rPr>
                        <a:t>Оплата госпошлины за регистрационные действия не требуется.</a:t>
                      </a:r>
                      <a:endParaRPr lang="ru-RU" sz="1100" kern="1200" dirty="0" smtClean="0">
                        <a:solidFill>
                          <a:srgbClr val="000000"/>
                        </a:solidFill>
                        <a:latin typeface="+mn-lt"/>
                        <a:ea typeface="Segoe UI Black" panose="020B0A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69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427" y="56083"/>
            <a:ext cx="413842" cy="369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917897" y="404664"/>
            <a:ext cx="6630017" cy="284576"/>
          </a:xfrm>
          <a:prstGeom prst="rect">
            <a:avLst/>
          </a:prstGeom>
        </p:spPr>
        <p:txBody>
          <a:bodyPr vert="horz" wrap="square" lIns="0" tIns="7504" rIns="0" bIns="0" rtlCol="0">
            <a:spAutoFit/>
          </a:bodyPr>
          <a:lstStyle/>
          <a:p>
            <a:pPr marL="7504" defTabSz="540271">
              <a:spcBef>
                <a:spcPts val="59"/>
              </a:spcBef>
            </a:pPr>
            <a:r>
              <a:rPr lang="ru-RU" dirty="0" smtClean="0">
                <a:solidFill>
                  <a:prstClr val="black"/>
                </a:solidFill>
                <a:latin typeface="Arial Black"/>
                <a:cs typeface="Arial Black"/>
              </a:rPr>
              <a:t>ПРОЦЕСС ЗАЯВКИ И ВЫДАЧИ ПОД ЗАЛОГ АВТО</a:t>
            </a:r>
            <a:endParaRPr dirty="0">
              <a:solidFill>
                <a:prstClr val="black"/>
              </a:solidFill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127296" y="332656"/>
            <a:ext cx="294136" cy="228728"/>
          </a:xfrm>
          <a:custGeom>
            <a:avLst/>
            <a:gdLst/>
            <a:ahLst/>
            <a:cxnLst/>
            <a:rect l="l" t="t" r="r" b="b"/>
            <a:pathLst>
              <a:path w="502284" h="377190">
                <a:moveTo>
                  <a:pt x="355153" y="267"/>
                </a:moveTo>
                <a:lnTo>
                  <a:pt x="225744" y="267"/>
                </a:lnTo>
                <a:lnTo>
                  <a:pt x="225744" y="241814"/>
                </a:lnTo>
                <a:lnTo>
                  <a:pt x="218886" y="274580"/>
                </a:lnTo>
                <a:lnTo>
                  <a:pt x="200090" y="301376"/>
                </a:lnTo>
                <a:lnTo>
                  <a:pt x="172278" y="319536"/>
                </a:lnTo>
                <a:lnTo>
                  <a:pt x="138243" y="326140"/>
                </a:lnTo>
                <a:lnTo>
                  <a:pt x="133671" y="326013"/>
                </a:lnTo>
                <a:lnTo>
                  <a:pt x="101287" y="318266"/>
                </a:lnTo>
                <a:lnTo>
                  <a:pt x="74872" y="299979"/>
                </a:lnTo>
                <a:lnTo>
                  <a:pt x="57219" y="273691"/>
                </a:lnTo>
                <a:lnTo>
                  <a:pt x="50742" y="241814"/>
                </a:lnTo>
                <a:lnTo>
                  <a:pt x="50742" y="71512"/>
                </a:lnTo>
                <a:lnTo>
                  <a:pt x="52266" y="63638"/>
                </a:lnTo>
                <a:lnTo>
                  <a:pt x="56711" y="57161"/>
                </a:lnTo>
                <a:lnTo>
                  <a:pt x="63188" y="52716"/>
                </a:lnTo>
                <a:lnTo>
                  <a:pt x="71062" y="51192"/>
                </a:lnTo>
                <a:lnTo>
                  <a:pt x="121860" y="51192"/>
                </a:lnTo>
                <a:lnTo>
                  <a:pt x="131766" y="49160"/>
                </a:lnTo>
                <a:lnTo>
                  <a:pt x="139894" y="7759"/>
                </a:lnTo>
                <a:lnTo>
                  <a:pt x="121860" y="267"/>
                </a:lnTo>
                <a:lnTo>
                  <a:pt x="71062" y="267"/>
                </a:lnTo>
                <a:lnTo>
                  <a:pt x="43376" y="5854"/>
                </a:lnTo>
                <a:lnTo>
                  <a:pt x="20644" y="21221"/>
                </a:lnTo>
                <a:lnTo>
                  <a:pt x="5277" y="43826"/>
                </a:lnTo>
                <a:lnTo>
                  <a:pt x="-437" y="71512"/>
                </a:lnTo>
                <a:lnTo>
                  <a:pt x="-310" y="243719"/>
                </a:lnTo>
                <a:lnTo>
                  <a:pt x="7182" y="285882"/>
                </a:lnTo>
                <a:lnTo>
                  <a:pt x="27121" y="322457"/>
                </a:lnTo>
                <a:lnTo>
                  <a:pt x="56965" y="351286"/>
                </a:lnTo>
                <a:lnTo>
                  <a:pt x="94810" y="370208"/>
                </a:lnTo>
                <a:lnTo>
                  <a:pt x="138243" y="377066"/>
                </a:lnTo>
                <a:lnTo>
                  <a:pt x="182057" y="370081"/>
                </a:lnTo>
                <a:lnTo>
                  <a:pt x="219902" y="350905"/>
                </a:lnTo>
                <a:lnTo>
                  <a:pt x="249873" y="321568"/>
                </a:lnTo>
                <a:lnTo>
                  <a:pt x="269685" y="284485"/>
                </a:lnTo>
                <a:lnTo>
                  <a:pt x="276669" y="241814"/>
                </a:lnTo>
                <a:lnTo>
                  <a:pt x="276669" y="51192"/>
                </a:lnTo>
                <a:lnTo>
                  <a:pt x="356550" y="51192"/>
                </a:lnTo>
                <a:lnTo>
                  <a:pt x="378775" y="56399"/>
                </a:lnTo>
                <a:lnTo>
                  <a:pt x="396935" y="69353"/>
                </a:lnTo>
                <a:lnTo>
                  <a:pt x="409000" y="88402"/>
                </a:lnTo>
                <a:lnTo>
                  <a:pt x="413572" y="111516"/>
                </a:lnTo>
                <a:lnTo>
                  <a:pt x="413572" y="115707"/>
                </a:lnTo>
                <a:lnTo>
                  <a:pt x="413064" y="119644"/>
                </a:lnTo>
                <a:lnTo>
                  <a:pt x="410905" y="131454"/>
                </a:lnTo>
                <a:lnTo>
                  <a:pt x="407730" y="138947"/>
                </a:lnTo>
                <a:lnTo>
                  <a:pt x="403412" y="145424"/>
                </a:lnTo>
                <a:lnTo>
                  <a:pt x="399475" y="154568"/>
                </a:lnTo>
                <a:lnTo>
                  <a:pt x="399221" y="163330"/>
                </a:lnTo>
                <a:lnTo>
                  <a:pt x="402523" y="171204"/>
                </a:lnTo>
                <a:lnTo>
                  <a:pt x="409508" y="177300"/>
                </a:lnTo>
                <a:lnTo>
                  <a:pt x="414969" y="180602"/>
                </a:lnTo>
                <a:lnTo>
                  <a:pt x="420176" y="184285"/>
                </a:lnTo>
                <a:lnTo>
                  <a:pt x="445194" y="217558"/>
                </a:lnTo>
                <a:lnTo>
                  <a:pt x="450909" y="247275"/>
                </a:lnTo>
                <a:lnTo>
                  <a:pt x="445575" y="276104"/>
                </a:lnTo>
                <a:lnTo>
                  <a:pt x="431098" y="300106"/>
                </a:lnTo>
                <a:lnTo>
                  <a:pt x="409508" y="317251"/>
                </a:lnTo>
                <a:lnTo>
                  <a:pt x="382712" y="325632"/>
                </a:lnTo>
                <a:lnTo>
                  <a:pt x="377251" y="326140"/>
                </a:lnTo>
                <a:lnTo>
                  <a:pt x="291782" y="326140"/>
                </a:lnTo>
                <a:lnTo>
                  <a:pt x="281876" y="328172"/>
                </a:lnTo>
                <a:lnTo>
                  <a:pt x="273749" y="333633"/>
                </a:lnTo>
                <a:lnTo>
                  <a:pt x="268288" y="341634"/>
                </a:lnTo>
                <a:lnTo>
                  <a:pt x="266383" y="351540"/>
                </a:lnTo>
                <a:lnTo>
                  <a:pt x="268288" y="361445"/>
                </a:lnTo>
                <a:lnTo>
                  <a:pt x="273749" y="369573"/>
                </a:lnTo>
                <a:lnTo>
                  <a:pt x="281876" y="375034"/>
                </a:lnTo>
                <a:lnTo>
                  <a:pt x="291782" y="377066"/>
                </a:lnTo>
                <a:lnTo>
                  <a:pt x="374330" y="377066"/>
                </a:lnTo>
                <a:lnTo>
                  <a:pt x="423986" y="366779"/>
                </a:lnTo>
                <a:lnTo>
                  <a:pt x="464498" y="338967"/>
                </a:lnTo>
                <a:lnTo>
                  <a:pt x="491802" y="297693"/>
                </a:lnTo>
                <a:lnTo>
                  <a:pt x="501835" y="247275"/>
                </a:lnTo>
                <a:lnTo>
                  <a:pt x="501835" y="245751"/>
                </a:lnTo>
                <a:lnTo>
                  <a:pt x="498533" y="217812"/>
                </a:lnTo>
                <a:lnTo>
                  <a:pt x="489770" y="192032"/>
                </a:lnTo>
                <a:lnTo>
                  <a:pt x="475927" y="169045"/>
                </a:lnTo>
                <a:lnTo>
                  <a:pt x="458021" y="149488"/>
                </a:lnTo>
                <a:lnTo>
                  <a:pt x="460815" y="140471"/>
                </a:lnTo>
                <a:lnTo>
                  <a:pt x="462847" y="131073"/>
                </a:lnTo>
                <a:lnTo>
                  <a:pt x="464117" y="121421"/>
                </a:lnTo>
                <a:lnTo>
                  <a:pt x="464625" y="111516"/>
                </a:lnTo>
                <a:lnTo>
                  <a:pt x="464625" y="104404"/>
                </a:lnTo>
                <a:lnTo>
                  <a:pt x="449258" y="54875"/>
                </a:lnTo>
                <a:lnTo>
                  <a:pt x="392998" y="7251"/>
                </a:lnTo>
                <a:lnTo>
                  <a:pt x="355153" y="267"/>
                </a:lnTo>
                <a:close/>
              </a:path>
            </a:pathLst>
          </a:custGeom>
          <a:solidFill>
            <a:srgbClr val="A1172F"/>
          </a:solidFill>
        </p:spPr>
        <p:txBody>
          <a:bodyPr wrap="square" lIns="0" tIns="0" rIns="0" bIns="0" rtlCol="0"/>
          <a:lstStyle/>
          <a:p>
            <a:pPr defTabSz="540271"/>
            <a:endParaRPr sz="1100">
              <a:solidFill>
                <a:prstClr val="black"/>
              </a:solidFill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480856" y="385798"/>
            <a:ext cx="533239" cy="162882"/>
            <a:chOff x="17897729" y="799052"/>
            <a:chExt cx="910590" cy="268605"/>
          </a:xfrm>
        </p:grpSpPr>
        <p:sp>
          <p:nvSpPr>
            <p:cNvPr id="5" name="object 5"/>
            <p:cNvSpPr/>
            <p:nvPr/>
          </p:nvSpPr>
          <p:spPr>
            <a:xfrm>
              <a:off x="17897272" y="799318"/>
              <a:ext cx="693420" cy="268605"/>
            </a:xfrm>
            <a:custGeom>
              <a:avLst/>
              <a:gdLst/>
              <a:ahLst/>
              <a:cxnLst/>
              <a:rect l="l" t="t" r="r" b="b"/>
              <a:pathLst>
                <a:path w="693419" h="268605">
                  <a:moveTo>
                    <a:pt x="217919" y="2540"/>
                  </a:moveTo>
                  <a:lnTo>
                    <a:pt x="216522" y="0"/>
                  </a:lnTo>
                  <a:lnTo>
                    <a:pt x="159639" y="0"/>
                  </a:lnTo>
                  <a:lnTo>
                    <a:pt x="158115" y="1524"/>
                  </a:lnTo>
                  <a:lnTo>
                    <a:pt x="155829" y="7874"/>
                  </a:lnTo>
                  <a:lnTo>
                    <a:pt x="132588" y="80137"/>
                  </a:lnTo>
                  <a:lnTo>
                    <a:pt x="113030" y="144526"/>
                  </a:lnTo>
                  <a:lnTo>
                    <a:pt x="110490" y="144526"/>
                  </a:lnTo>
                  <a:lnTo>
                    <a:pt x="89789" y="83058"/>
                  </a:lnTo>
                  <a:lnTo>
                    <a:pt x="62357" y="7493"/>
                  </a:lnTo>
                  <a:lnTo>
                    <a:pt x="60579" y="1524"/>
                  </a:lnTo>
                  <a:lnTo>
                    <a:pt x="58674" y="0"/>
                  </a:lnTo>
                  <a:lnTo>
                    <a:pt x="2921" y="0"/>
                  </a:lnTo>
                  <a:lnTo>
                    <a:pt x="0" y="2286"/>
                  </a:lnTo>
                  <a:lnTo>
                    <a:pt x="2159" y="7112"/>
                  </a:lnTo>
                  <a:lnTo>
                    <a:pt x="67183" y="170180"/>
                  </a:lnTo>
                  <a:lnTo>
                    <a:pt x="70993" y="178435"/>
                  </a:lnTo>
                  <a:lnTo>
                    <a:pt x="75057" y="183261"/>
                  </a:lnTo>
                  <a:lnTo>
                    <a:pt x="80391" y="185674"/>
                  </a:lnTo>
                  <a:lnTo>
                    <a:pt x="87884" y="186309"/>
                  </a:lnTo>
                  <a:lnTo>
                    <a:pt x="97536" y="186309"/>
                  </a:lnTo>
                  <a:lnTo>
                    <a:pt x="91567" y="203073"/>
                  </a:lnTo>
                  <a:lnTo>
                    <a:pt x="86741" y="212979"/>
                  </a:lnTo>
                  <a:lnTo>
                    <a:pt x="80518" y="218440"/>
                  </a:lnTo>
                  <a:lnTo>
                    <a:pt x="72263" y="220980"/>
                  </a:lnTo>
                  <a:lnTo>
                    <a:pt x="61341" y="221615"/>
                  </a:lnTo>
                  <a:lnTo>
                    <a:pt x="54991" y="221615"/>
                  </a:lnTo>
                  <a:lnTo>
                    <a:pt x="49149" y="221234"/>
                  </a:lnTo>
                  <a:lnTo>
                    <a:pt x="35433" y="219456"/>
                  </a:lnTo>
                  <a:lnTo>
                    <a:pt x="33655" y="218694"/>
                  </a:lnTo>
                  <a:lnTo>
                    <a:pt x="25527" y="260350"/>
                  </a:lnTo>
                  <a:lnTo>
                    <a:pt x="68707" y="268605"/>
                  </a:lnTo>
                  <a:lnTo>
                    <a:pt x="94107" y="266065"/>
                  </a:lnTo>
                  <a:lnTo>
                    <a:pt x="114046" y="257556"/>
                  </a:lnTo>
                  <a:lnTo>
                    <a:pt x="129159" y="242062"/>
                  </a:lnTo>
                  <a:lnTo>
                    <a:pt x="140716" y="218313"/>
                  </a:lnTo>
                  <a:lnTo>
                    <a:pt x="217919" y="2540"/>
                  </a:lnTo>
                  <a:close/>
                </a:path>
                <a:path w="693419" h="268605">
                  <a:moveTo>
                    <a:pt x="452107" y="179959"/>
                  </a:moveTo>
                  <a:lnTo>
                    <a:pt x="438137" y="128270"/>
                  </a:lnTo>
                  <a:lnTo>
                    <a:pt x="393814" y="102362"/>
                  </a:lnTo>
                  <a:lnTo>
                    <a:pt x="393814" y="176911"/>
                  </a:lnTo>
                  <a:lnTo>
                    <a:pt x="392163" y="188468"/>
                  </a:lnTo>
                  <a:lnTo>
                    <a:pt x="386321" y="199898"/>
                  </a:lnTo>
                  <a:lnTo>
                    <a:pt x="375399" y="208788"/>
                  </a:lnTo>
                  <a:lnTo>
                    <a:pt x="357873" y="212344"/>
                  </a:lnTo>
                  <a:lnTo>
                    <a:pt x="304406" y="212344"/>
                  </a:lnTo>
                  <a:lnTo>
                    <a:pt x="304406" y="143002"/>
                  </a:lnTo>
                  <a:lnTo>
                    <a:pt x="358254" y="143002"/>
                  </a:lnTo>
                  <a:lnTo>
                    <a:pt x="373494" y="145669"/>
                  </a:lnTo>
                  <a:lnTo>
                    <a:pt x="384670" y="152781"/>
                  </a:lnTo>
                  <a:lnTo>
                    <a:pt x="391401" y="163449"/>
                  </a:lnTo>
                  <a:lnTo>
                    <a:pt x="393814" y="176911"/>
                  </a:lnTo>
                  <a:lnTo>
                    <a:pt x="393814" y="102362"/>
                  </a:lnTo>
                  <a:lnTo>
                    <a:pt x="358254" y="95758"/>
                  </a:lnTo>
                  <a:lnTo>
                    <a:pt x="304406" y="95758"/>
                  </a:lnTo>
                  <a:lnTo>
                    <a:pt x="304406" y="49530"/>
                  </a:lnTo>
                  <a:lnTo>
                    <a:pt x="421119" y="49530"/>
                  </a:lnTo>
                  <a:lnTo>
                    <a:pt x="422643" y="47625"/>
                  </a:lnTo>
                  <a:lnTo>
                    <a:pt x="422643" y="3048"/>
                  </a:lnTo>
                  <a:lnTo>
                    <a:pt x="421500" y="1143"/>
                  </a:lnTo>
                  <a:lnTo>
                    <a:pt x="271894" y="1143"/>
                  </a:lnTo>
                  <a:lnTo>
                    <a:pt x="260718" y="2667"/>
                  </a:lnTo>
                  <a:lnTo>
                    <a:pt x="253352" y="7366"/>
                  </a:lnTo>
                  <a:lnTo>
                    <a:pt x="249415" y="15240"/>
                  </a:lnTo>
                  <a:lnTo>
                    <a:pt x="248272" y="26416"/>
                  </a:lnTo>
                  <a:lnTo>
                    <a:pt x="248272" y="239522"/>
                  </a:lnTo>
                  <a:lnTo>
                    <a:pt x="249161" y="249809"/>
                  </a:lnTo>
                  <a:lnTo>
                    <a:pt x="252463" y="256667"/>
                  </a:lnTo>
                  <a:lnTo>
                    <a:pt x="259321" y="260604"/>
                  </a:lnTo>
                  <a:lnTo>
                    <a:pt x="270370" y="261874"/>
                  </a:lnTo>
                  <a:lnTo>
                    <a:pt x="363461" y="261874"/>
                  </a:lnTo>
                  <a:lnTo>
                    <a:pt x="398386" y="255778"/>
                  </a:lnTo>
                  <a:lnTo>
                    <a:pt x="426453" y="238633"/>
                  </a:lnTo>
                  <a:lnTo>
                    <a:pt x="445249" y="212725"/>
                  </a:lnTo>
                  <a:lnTo>
                    <a:pt x="445376" y="212344"/>
                  </a:lnTo>
                  <a:lnTo>
                    <a:pt x="452107" y="179959"/>
                  </a:lnTo>
                  <a:close/>
                </a:path>
                <a:path w="693419" h="268605">
                  <a:moveTo>
                    <a:pt x="693026" y="82296"/>
                  </a:moveTo>
                  <a:lnTo>
                    <a:pt x="669912" y="23749"/>
                  </a:lnTo>
                  <a:lnTo>
                    <a:pt x="634987" y="5588"/>
                  </a:lnTo>
                  <a:lnTo>
                    <a:pt x="634987" y="86106"/>
                  </a:lnTo>
                  <a:lnTo>
                    <a:pt x="632828" y="99949"/>
                  </a:lnTo>
                  <a:lnTo>
                    <a:pt x="626097" y="111125"/>
                  </a:lnTo>
                  <a:lnTo>
                    <a:pt x="614794" y="118745"/>
                  </a:lnTo>
                  <a:lnTo>
                    <a:pt x="598411" y="121412"/>
                  </a:lnTo>
                  <a:lnTo>
                    <a:pt x="550024" y="121412"/>
                  </a:lnTo>
                  <a:lnTo>
                    <a:pt x="550024" y="50673"/>
                  </a:lnTo>
                  <a:lnTo>
                    <a:pt x="598030" y="50673"/>
                  </a:lnTo>
                  <a:lnTo>
                    <a:pt x="616445" y="54229"/>
                  </a:lnTo>
                  <a:lnTo>
                    <a:pt x="627748" y="62992"/>
                  </a:lnTo>
                  <a:lnTo>
                    <a:pt x="633463" y="74549"/>
                  </a:lnTo>
                  <a:lnTo>
                    <a:pt x="634987" y="86106"/>
                  </a:lnTo>
                  <a:lnTo>
                    <a:pt x="634987" y="5588"/>
                  </a:lnTo>
                  <a:lnTo>
                    <a:pt x="606539" y="762"/>
                  </a:lnTo>
                  <a:lnTo>
                    <a:pt x="515988" y="762"/>
                  </a:lnTo>
                  <a:lnTo>
                    <a:pt x="505066" y="2413"/>
                  </a:lnTo>
                  <a:lnTo>
                    <a:pt x="498335" y="6985"/>
                  </a:lnTo>
                  <a:lnTo>
                    <a:pt x="494779" y="14097"/>
                  </a:lnTo>
                  <a:lnTo>
                    <a:pt x="493890" y="23495"/>
                  </a:lnTo>
                  <a:lnTo>
                    <a:pt x="493890" y="259969"/>
                  </a:lnTo>
                  <a:lnTo>
                    <a:pt x="496430" y="261874"/>
                  </a:lnTo>
                  <a:lnTo>
                    <a:pt x="548500" y="261874"/>
                  </a:lnTo>
                  <a:lnTo>
                    <a:pt x="550024" y="260731"/>
                  </a:lnTo>
                  <a:lnTo>
                    <a:pt x="550024" y="167259"/>
                  </a:lnTo>
                  <a:lnTo>
                    <a:pt x="599173" y="167259"/>
                  </a:lnTo>
                  <a:lnTo>
                    <a:pt x="648830" y="157607"/>
                  </a:lnTo>
                  <a:lnTo>
                    <a:pt x="677278" y="134239"/>
                  </a:lnTo>
                  <a:lnTo>
                    <a:pt x="683107" y="121412"/>
                  </a:lnTo>
                  <a:lnTo>
                    <a:pt x="689978" y="106299"/>
                  </a:lnTo>
                  <a:lnTo>
                    <a:pt x="693026" y="82296"/>
                  </a:lnTo>
                  <a:close/>
                </a:path>
              </a:pathLst>
            </a:custGeom>
            <a:solidFill>
              <a:srgbClr val="1D1D1B"/>
            </a:solidFill>
          </p:spPr>
          <p:txBody>
            <a:bodyPr wrap="square" lIns="0" tIns="0" rIns="0" bIns="0" rtlCol="0"/>
            <a:lstStyle/>
            <a:p>
              <a:pPr defTabSz="540271"/>
              <a:endParaRPr sz="1100">
                <a:solidFill>
                  <a:prstClr val="black"/>
                </a:solidFill>
              </a:endParaRPr>
            </a:p>
          </p:txBody>
        </p:sp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625349" y="865623"/>
              <a:ext cx="182481" cy="195562"/>
            </a:xfrm>
            <a:prstGeom prst="rect">
              <a:avLst/>
            </a:prstGeom>
          </p:spPr>
        </p:pic>
      </p:grpSp>
      <p:grpSp>
        <p:nvGrpSpPr>
          <p:cNvPr id="7" name="object 7"/>
          <p:cNvGrpSpPr/>
          <p:nvPr/>
        </p:nvGrpSpPr>
        <p:grpSpPr>
          <a:xfrm>
            <a:off x="11042950" y="392344"/>
            <a:ext cx="118250" cy="156336"/>
            <a:chOff x="18857594" y="802481"/>
            <a:chExt cx="201930" cy="257810"/>
          </a:xfrm>
        </p:grpSpPr>
        <p:sp>
          <p:nvSpPr>
            <p:cNvPr id="8" name="object 8"/>
            <p:cNvSpPr/>
            <p:nvPr/>
          </p:nvSpPr>
          <p:spPr>
            <a:xfrm>
              <a:off x="18857594" y="802481"/>
              <a:ext cx="196215" cy="257810"/>
            </a:xfrm>
            <a:custGeom>
              <a:avLst/>
              <a:gdLst/>
              <a:ahLst/>
              <a:cxnLst/>
              <a:rect l="l" t="t" r="r" b="b"/>
              <a:pathLst>
                <a:path w="196215" h="257809">
                  <a:moveTo>
                    <a:pt x="113693" y="265"/>
                  </a:moveTo>
                  <a:lnTo>
                    <a:pt x="22001" y="265"/>
                  </a:lnTo>
                  <a:lnTo>
                    <a:pt x="10826" y="1916"/>
                  </a:lnTo>
                  <a:lnTo>
                    <a:pt x="3968" y="6488"/>
                  </a:lnTo>
                  <a:lnTo>
                    <a:pt x="412" y="13473"/>
                  </a:lnTo>
                  <a:lnTo>
                    <a:pt x="-476" y="22743"/>
                  </a:lnTo>
                  <a:lnTo>
                    <a:pt x="-476" y="256164"/>
                  </a:lnTo>
                  <a:lnTo>
                    <a:pt x="2063" y="258069"/>
                  </a:lnTo>
                  <a:lnTo>
                    <a:pt x="54894" y="258069"/>
                  </a:lnTo>
                  <a:lnTo>
                    <a:pt x="56417" y="256926"/>
                  </a:lnTo>
                  <a:lnTo>
                    <a:pt x="56417" y="164599"/>
                  </a:lnTo>
                  <a:lnTo>
                    <a:pt x="106200" y="164599"/>
                  </a:lnTo>
                  <a:lnTo>
                    <a:pt x="156618" y="155074"/>
                  </a:lnTo>
                  <a:lnTo>
                    <a:pt x="185319" y="132088"/>
                  </a:lnTo>
                  <a:lnTo>
                    <a:pt x="191288" y="119388"/>
                  </a:lnTo>
                  <a:lnTo>
                    <a:pt x="56417" y="119388"/>
                  </a:lnTo>
                  <a:lnTo>
                    <a:pt x="56417" y="49540"/>
                  </a:lnTo>
                  <a:lnTo>
                    <a:pt x="195479" y="49540"/>
                  </a:lnTo>
                  <a:lnTo>
                    <a:pt x="195225" y="48524"/>
                  </a:lnTo>
                  <a:lnTo>
                    <a:pt x="177826" y="23124"/>
                  </a:lnTo>
                  <a:lnTo>
                    <a:pt x="150268" y="6361"/>
                  </a:lnTo>
                  <a:lnTo>
                    <a:pt x="113693" y="265"/>
                  </a:lnTo>
                  <a:close/>
                </a:path>
              </a:pathLst>
            </a:custGeom>
            <a:solidFill>
              <a:srgbClr val="1D1D1B"/>
            </a:solidFill>
          </p:spPr>
          <p:txBody>
            <a:bodyPr wrap="square" lIns="0" tIns="0" rIns="0" bIns="0" rtlCol="0"/>
            <a:lstStyle/>
            <a:p>
              <a:pPr defTabSz="540271"/>
              <a:endParaRPr sz="1100">
                <a:solidFill>
                  <a:prstClr val="black"/>
                </a:solidFill>
              </a:endParaRPr>
            </a:p>
          </p:txBody>
        </p:sp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963160" y="851768"/>
              <a:ext cx="96261" cy="69846"/>
            </a:xfrm>
            <a:prstGeom prst="rect">
              <a:avLst/>
            </a:prstGeom>
          </p:spPr>
        </p:pic>
      </p:grpSp>
      <p:sp>
        <p:nvSpPr>
          <p:cNvPr id="10" name="AutoShape 2" descr="https://zmail.lan.ubrr.ru/service/home/~/?auth=co&amp;loc=ru&amp;id=21531&amp;part=2.2"/>
          <p:cNvSpPr>
            <a:spLocks noChangeAspect="1" noChangeArrowheads="1"/>
          </p:cNvSpPr>
          <p:nvPr/>
        </p:nvSpPr>
        <p:spPr bwMode="auto">
          <a:xfrm>
            <a:off x="91104" y="-87602"/>
            <a:ext cx="178490" cy="184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4026" tIns="27014" rIns="54026" bIns="27014" numCol="1" anchor="t" anchorCtr="0" compatLnSpc="1">
            <a:prstTxWarp prst="textNoShape">
              <a:avLst/>
            </a:prstTxWarp>
          </a:bodyPr>
          <a:lstStyle/>
          <a:p>
            <a:pPr defTabSz="540271"/>
            <a:endParaRPr lang="ru-RU" sz="1100">
              <a:solidFill>
                <a:prstClr val="black"/>
              </a:solidFill>
            </a:endParaRPr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>
            <a:off x="282924" y="4170654"/>
            <a:ext cx="3034329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" name="Группа 24"/>
          <p:cNvGrpSpPr/>
          <p:nvPr/>
        </p:nvGrpSpPr>
        <p:grpSpPr>
          <a:xfrm>
            <a:off x="773882" y="959735"/>
            <a:ext cx="6336930" cy="597057"/>
            <a:chOff x="269600" y="1060408"/>
            <a:chExt cx="6336930" cy="597057"/>
          </a:xfrm>
        </p:grpSpPr>
        <p:sp>
          <p:nvSpPr>
            <p:cNvPr id="66" name="Прямоугольник 65"/>
            <p:cNvSpPr/>
            <p:nvPr/>
          </p:nvSpPr>
          <p:spPr>
            <a:xfrm>
              <a:off x="591003" y="1119954"/>
              <a:ext cx="5714464" cy="485443"/>
            </a:xfrm>
            <a:prstGeom prst="rect">
              <a:avLst/>
            </a:prstGeom>
          </p:spPr>
          <p:txBody>
            <a:bodyPr wrap="square" lIns="54026" tIns="27014" rIns="54026" bIns="27014">
              <a:spAutoFit/>
            </a:bodyPr>
            <a:lstStyle/>
            <a:p>
              <a:pPr algn="just" defTabSz="540271"/>
              <a:r>
                <a:rPr lang="ru-RU" sz="1400" b="1" dirty="0" smtClean="0">
                  <a:solidFill>
                    <a:prstClr val="black"/>
                  </a:solidFill>
                </a:rPr>
                <a:t>ЭТАП 1: п</a:t>
              </a:r>
              <a:r>
                <a:rPr lang="en-US" sz="1400" b="1" dirty="0" err="1" smtClean="0">
                  <a:solidFill>
                    <a:prstClr val="black"/>
                  </a:solidFill>
                </a:rPr>
                <a:t>одача</a:t>
              </a:r>
              <a:r>
                <a:rPr lang="en-US" sz="1400" b="1" dirty="0" smtClean="0">
                  <a:solidFill>
                    <a:prstClr val="black"/>
                  </a:solidFill>
                </a:rPr>
                <a:t> </a:t>
              </a:r>
              <a:r>
                <a:rPr lang="en-US" sz="1400" b="1" dirty="0" err="1" smtClean="0">
                  <a:solidFill>
                    <a:prstClr val="black"/>
                  </a:solidFill>
                </a:rPr>
                <a:t>заявки</a:t>
              </a:r>
              <a:r>
                <a:rPr lang="ru-RU" sz="1400" b="1" dirty="0">
                  <a:solidFill>
                    <a:prstClr val="black"/>
                  </a:solidFill>
                </a:rPr>
                <a:t> </a:t>
              </a:r>
              <a:r>
                <a:rPr lang="ru-RU" sz="1400" b="1" dirty="0" smtClean="0">
                  <a:solidFill>
                    <a:prstClr val="black"/>
                  </a:solidFill>
                </a:rPr>
                <a:t>по реферальной ссылке </a:t>
              </a:r>
              <a:r>
                <a:rPr lang="en-US" sz="1400" b="1" dirty="0" err="1" smtClean="0">
                  <a:solidFill>
                    <a:prstClr val="black"/>
                  </a:solidFill>
                </a:rPr>
                <a:t>Metr.Club</a:t>
              </a:r>
              <a:r>
                <a:rPr lang="ru-RU" sz="1400" dirty="0" smtClean="0">
                  <a:solidFill>
                    <a:prstClr val="black"/>
                  </a:solidFill>
                </a:rPr>
                <a:t>. На данном этапе документы на ТС не требуются</a:t>
              </a:r>
              <a:endParaRPr lang="ru-RU" sz="1400" dirty="0">
                <a:solidFill>
                  <a:prstClr val="black"/>
                </a:solidFill>
              </a:endParaRPr>
            </a:p>
          </p:txBody>
        </p:sp>
        <p:grpSp>
          <p:nvGrpSpPr>
            <p:cNvPr id="23" name="Группа 22"/>
            <p:cNvGrpSpPr/>
            <p:nvPr/>
          </p:nvGrpSpPr>
          <p:grpSpPr>
            <a:xfrm>
              <a:off x="269600" y="1060408"/>
              <a:ext cx="6336930" cy="597057"/>
              <a:chOff x="269600" y="1060408"/>
              <a:chExt cx="6336930" cy="597057"/>
            </a:xfrm>
          </p:grpSpPr>
          <p:sp>
            <p:nvSpPr>
              <p:cNvPr id="68" name="TextBox 67"/>
              <p:cNvSpPr txBox="1"/>
              <p:nvPr/>
            </p:nvSpPr>
            <p:spPr>
              <a:xfrm>
                <a:off x="307975" y="1060409"/>
                <a:ext cx="199106" cy="559908"/>
              </a:xfrm>
              <a:prstGeom prst="rect">
                <a:avLst/>
              </a:prstGeom>
              <a:noFill/>
            </p:spPr>
            <p:txBody>
              <a:bodyPr wrap="square" lIns="54026" tIns="27014" rIns="54026" bIns="27014" rtlCol="0">
                <a:spAutoFit/>
              </a:bodyPr>
              <a:lstStyle/>
              <a:p>
                <a:pPr defTabSz="540271"/>
                <a:r>
                  <a:rPr lang="ru-RU" sz="3200" b="1" dirty="0">
                    <a:solidFill>
                      <a:prstClr val="white">
                        <a:lumMod val="75000"/>
                      </a:prstClr>
                    </a:solidFill>
                  </a:rPr>
                  <a:t>1</a:t>
                </a:r>
              </a:p>
            </p:txBody>
          </p:sp>
          <p:sp>
            <p:nvSpPr>
              <p:cNvPr id="16" name="Скругленный прямоугольник 15"/>
              <p:cNvSpPr/>
              <p:nvPr/>
            </p:nvSpPr>
            <p:spPr>
              <a:xfrm>
                <a:off x="269600" y="1060408"/>
                <a:ext cx="6336930" cy="597057"/>
              </a:xfrm>
              <a:prstGeom prst="round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4026" tIns="27014" rIns="54026" bIns="27014" rtlCol="0" anchor="ctr"/>
              <a:lstStyle/>
              <a:p>
                <a:pPr algn="ctr" defTabSz="540271"/>
                <a:endParaRPr lang="ru-RU" sz="110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7" name="TextBox 16"/>
          <p:cNvSpPr txBox="1"/>
          <p:nvPr/>
        </p:nvSpPr>
        <p:spPr>
          <a:xfrm>
            <a:off x="1513452" y="908720"/>
            <a:ext cx="109172" cy="223833"/>
          </a:xfrm>
          <a:prstGeom prst="rect">
            <a:avLst/>
          </a:prstGeom>
          <a:noFill/>
        </p:spPr>
        <p:txBody>
          <a:bodyPr wrap="none" lIns="54026" tIns="27014" rIns="54026" bIns="27014" rtlCol="0">
            <a:spAutoFit/>
          </a:bodyPr>
          <a:lstStyle/>
          <a:p>
            <a:pPr defTabSz="540271"/>
            <a:endParaRPr lang="ru-RU" sz="1100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3040" y="1670108"/>
            <a:ext cx="6649554" cy="1162551"/>
          </a:xfrm>
          <a:prstGeom prst="rect">
            <a:avLst/>
          </a:prstGeom>
          <a:noFill/>
        </p:spPr>
        <p:txBody>
          <a:bodyPr wrap="square" lIns="54026" tIns="27014" rIns="54026" bIns="27014" rtlCol="0">
            <a:spAutoFit/>
          </a:bodyPr>
          <a:lstStyle/>
          <a:p>
            <a:pPr algn="ctr" defTabSz="540271"/>
            <a:r>
              <a:rPr lang="ru-RU" sz="1200" b="1" dirty="0" smtClean="0">
                <a:solidFill>
                  <a:prstClr val="black"/>
                </a:solidFill>
              </a:rPr>
              <a:t>Для подачи заявки необходимо  перейти по уникальной реферальной ссылке Метр.Клаб</a:t>
            </a:r>
          </a:p>
          <a:p>
            <a:pPr algn="ctr" defTabSz="540271"/>
            <a:r>
              <a:rPr lang="en-US" sz="1200" dirty="0">
                <a:hlinkClick r:id="rId7"/>
              </a:rPr>
              <a:t>https://</a:t>
            </a:r>
            <a:r>
              <a:rPr lang="en-US" sz="1200" dirty="0" smtClean="0">
                <a:hlinkClick r:id="rId7"/>
              </a:rPr>
              <a:t>sales.ubrr.ru/open?form=bkithreesteps&amp;design=opents&amp;ldg=agent&amp;utm_medium=kpza.metr.club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pPr algn="ctr" defTabSz="540271"/>
            <a:endParaRPr lang="ru-RU" sz="1200" b="1" dirty="0" smtClean="0">
              <a:solidFill>
                <a:prstClr val="black"/>
              </a:solidFill>
            </a:endParaRPr>
          </a:p>
          <a:p>
            <a:pPr algn="ctr" defTabSz="540271"/>
            <a:r>
              <a:rPr lang="ru-RU" sz="1200" b="1" dirty="0" smtClean="0">
                <a:solidFill>
                  <a:prstClr val="black"/>
                </a:solidFill>
              </a:rPr>
              <a:t>Заполнить форму заявки на кредит</a:t>
            </a:r>
          </a:p>
          <a:p>
            <a:pPr algn="ctr" defTabSz="540271"/>
            <a:endParaRPr lang="ru-RU" sz="1200" dirty="0">
              <a:solidFill>
                <a:prstClr val="black"/>
              </a:solidFill>
            </a:endParaRPr>
          </a:p>
          <a:p>
            <a:pPr algn="ctr" defTabSz="540271"/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1" name="AutoShape 96" descr="Войт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98" descr="Войт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60" name="Picture 23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452" y="2580681"/>
            <a:ext cx="4448271" cy="120835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61" name="Picture 23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10" y="4050357"/>
            <a:ext cx="3464931" cy="19709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62" name="Picture 23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636" y="4022749"/>
            <a:ext cx="2828926" cy="2214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180349" y="6433591"/>
            <a:ext cx="68076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Подтверждения номера телефона смс-кодом не требуется</a:t>
            </a:r>
            <a:endParaRPr lang="ru-RU" sz="1400" b="1" dirty="0"/>
          </a:p>
        </p:txBody>
      </p:sp>
      <p:cxnSp>
        <p:nvCxnSpPr>
          <p:cNvPr id="1120" name="Прямая со стрелкой 1119"/>
          <p:cNvCxnSpPr/>
          <p:nvPr/>
        </p:nvCxnSpPr>
        <p:spPr>
          <a:xfrm flipH="1">
            <a:off x="2646090" y="3789040"/>
            <a:ext cx="144016" cy="233709"/>
          </a:xfrm>
          <a:prstGeom prst="straightConnector1">
            <a:avLst/>
          </a:prstGeom>
          <a:ln>
            <a:solidFill>
              <a:srgbClr val="9900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2" name="Прямая со стрелкой 1121"/>
          <p:cNvCxnSpPr/>
          <p:nvPr/>
        </p:nvCxnSpPr>
        <p:spPr>
          <a:xfrm>
            <a:off x="3654202" y="4941168"/>
            <a:ext cx="328049" cy="0"/>
          </a:xfrm>
          <a:prstGeom prst="straightConnector1">
            <a:avLst/>
          </a:prstGeom>
          <a:ln>
            <a:solidFill>
              <a:srgbClr val="7A002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7" name="Группа 1126"/>
          <p:cNvGrpSpPr/>
          <p:nvPr/>
        </p:nvGrpSpPr>
        <p:grpSpPr>
          <a:xfrm>
            <a:off x="7398618" y="836712"/>
            <a:ext cx="4248472" cy="5400600"/>
            <a:chOff x="7470626" y="1340768"/>
            <a:chExt cx="4248472" cy="5400600"/>
          </a:xfrm>
        </p:grpSpPr>
        <p:pic>
          <p:nvPicPr>
            <p:cNvPr id="1263" name="Picture 239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8138" y="1556792"/>
              <a:ext cx="2498515" cy="272565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0" name="TextBox 29"/>
            <p:cNvSpPr txBox="1"/>
            <p:nvPr/>
          </p:nvSpPr>
          <p:spPr>
            <a:xfrm>
              <a:off x="7470626" y="4365104"/>
              <a:ext cx="4248472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/>
                <a:t>Заявка зафиксирована за вами как за агентом </a:t>
              </a:r>
              <a:r>
                <a:rPr lang="en-US" sz="1400" b="1" dirty="0" err="1" smtClean="0"/>
                <a:t>Metr.club</a:t>
              </a:r>
              <a:r>
                <a:rPr lang="en-US" sz="1400" b="1" dirty="0" smtClean="0"/>
                <a:t> </a:t>
              </a:r>
            </a:p>
            <a:p>
              <a:r>
                <a:rPr lang="ru-RU" sz="1400" dirty="0" smtClean="0"/>
                <a:t>для получения комиссии в случае выдачи кредита</a:t>
              </a:r>
              <a:r>
                <a:rPr lang="ru-RU" sz="1400" dirty="0"/>
                <a:t>.</a:t>
              </a:r>
              <a:endParaRPr lang="ru-RU" sz="1400" dirty="0" smtClean="0"/>
            </a:p>
            <a:p>
              <a:pPr algn="ctr">
                <a:spcAft>
                  <a:spcPts val="600"/>
                </a:spcAft>
              </a:pPr>
              <a:r>
                <a:rPr lang="ru-RU" sz="1400" b="1" dirty="0" smtClean="0"/>
                <a:t>Для фактического рассмотрения заявки необходимо записаться с клиентом в офис </a:t>
              </a:r>
              <a:r>
                <a:rPr lang="ru-RU" sz="1400" dirty="0" smtClean="0"/>
                <a:t>на сайте УБРиР по ссылке </a:t>
              </a:r>
              <a:r>
                <a:rPr lang="en-US" sz="1400" dirty="0" smtClean="0">
                  <a:hlinkClick r:id="rId12"/>
                </a:rPr>
                <a:t>https</a:t>
              </a:r>
              <a:r>
                <a:rPr lang="en-US" sz="1400" dirty="0">
                  <a:hlinkClick r:id="rId12"/>
                </a:rPr>
                <a:t>://</a:t>
              </a:r>
              <a:r>
                <a:rPr lang="en-US" sz="1400" dirty="0" smtClean="0">
                  <a:hlinkClick r:id="rId12"/>
                </a:rPr>
                <a:t>www.ubrr.ru/chastnym</a:t>
              </a:r>
              <a:r>
                <a:rPr lang="ru-RU" sz="1400" dirty="0" smtClean="0">
                  <a:hlinkClick r:id="rId12"/>
                </a:rPr>
                <a:t>-</a:t>
              </a:r>
              <a:r>
                <a:rPr lang="en-US" sz="1400" dirty="0" err="1" smtClean="0">
                  <a:hlinkClick r:id="rId12"/>
                </a:rPr>
                <a:t>klientam</a:t>
              </a:r>
              <a:r>
                <a:rPr lang="en-US" sz="1400" dirty="0" smtClean="0">
                  <a:hlinkClick r:id="rId12"/>
                </a:rPr>
                <a:t>/</a:t>
              </a:r>
              <a:r>
                <a:rPr lang="en-US" sz="1400" dirty="0" err="1" smtClean="0">
                  <a:hlinkClick r:id="rId12"/>
                </a:rPr>
                <a:t>servisy</a:t>
              </a:r>
              <a:r>
                <a:rPr lang="en-US" sz="1400" dirty="0" smtClean="0">
                  <a:hlinkClick r:id="rId12"/>
                </a:rPr>
                <a:t>/</a:t>
              </a:r>
              <a:r>
                <a:rPr lang="en-US" sz="1400" dirty="0" err="1" smtClean="0">
                  <a:hlinkClick r:id="rId12"/>
                </a:rPr>
                <a:t>onlayn</a:t>
              </a:r>
              <a:r>
                <a:rPr lang="en-US" sz="1400" dirty="0" smtClean="0">
                  <a:hlinkClick r:id="rId12"/>
                </a:rPr>
                <a:t>-</a:t>
              </a:r>
              <a:r>
                <a:rPr lang="en-US" sz="1400" dirty="0" err="1" smtClean="0">
                  <a:hlinkClick r:id="rId12"/>
                </a:rPr>
                <a:t>zapis</a:t>
              </a:r>
              <a:r>
                <a:rPr lang="en-US" sz="1400" dirty="0" smtClean="0">
                  <a:hlinkClick r:id="rId12"/>
                </a:rPr>
                <a:t>-v-</a:t>
              </a:r>
              <a:r>
                <a:rPr lang="en-US" sz="1400" dirty="0" err="1" smtClean="0">
                  <a:hlinkClick r:id="rId12"/>
                </a:rPr>
                <a:t>otdelenie</a:t>
              </a:r>
              <a:r>
                <a:rPr lang="en-US" sz="1400" dirty="0" smtClean="0">
                  <a:hlinkClick r:id="rId12"/>
                </a:rPr>
                <a:t>-</a:t>
              </a:r>
              <a:r>
                <a:rPr lang="en-US" sz="1400" dirty="0" err="1" smtClean="0">
                  <a:hlinkClick r:id="rId12"/>
                </a:rPr>
                <a:t>banka</a:t>
              </a:r>
              <a:r>
                <a:rPr lang="en-US" sz="1400" dirty="0" smtClean="0"/>
                <a:t> </a:t>
              </a:r>
              <a:r>
                <a:rPr lang="ru-RU" sz="1400" b="1" u="sng" dirty="0" smtClean="0"/>
                <a:t>или написать куратору. </a:t>
              </a:r>
              <a:r>
                <a:rPr lang="ru-RU" sz="1400" b="1" dirty="0" smtClean="0"/>
                <a:t/>
              </a:r>
              <a:br>
                <a:rPr lang="ru-RU" sz="1400" b="1" dirty="0" smtClean="0"/>
              </a:br>
              <a:r>
                <a:rPr lang="ru-RU" sz="1400" dirty="0" smtClean="0"/>
                <a:t>Куратор подберет удобный офис и организует подачу заявки без очереди</a:t>
              </a:r>
              <a:endParaRPr lang="ru-RU" sz="1400" dirty="0"/>
            </a:p>
          </p:txBody>
        </p:sp>
        <p:sp>
          <p:nvSpPr>
            <p:cNvPr id="1126" name="Скругленный прямоугольник 1125"/>
            <p:cNvSpPr/>
            <p:nvPr/>
          </p:nvSpPr>
          <p:spPr>
            <a:xfrm>
              <a:off x="7470626" y="1340768"/>
              <a:ext cx="4248472" cy="5400600"/>
            </a:xfrm>
            <a:prstGeom prst="roundRect">
              <a:avLst/>
            </a:prstGeom>
            <a:noFill/>
            <a:ln w="25400">
              <a:solidFill>
                <a:srgbClr val="990033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89" name="Прямая со стрелкой 88"/>
          <p:cNvCxnSpPr/>
          <p:nvPr/>
        </p:nvCxnSpPr>
        <p:spPr>
          <a:xfrm>
            <a:off x="6994918" y="5093568"/>
            <a:ext cx="328049" cy="0"/>
          </a:xfrm>
          <a:prstGeom prst="straightConnector1">
            <a:avLst/>
          </a:prstGeom>
          <a:ln>
            <a:solidFill>
              <a:srgbClr val="7A002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76736"/>
              </p:ext>
            </p:extLst>
          </p:nvPr>
        </p:nvGraphicFramePr>
        <p:xfrm>
          <a:off x="10421432" y="5939816"/>
          <a:ext cx="1170428" cy="987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Лист" showAsIcon="1" r:id="rId13" imgW="914400" imgH="771480" progId="Excel.Sheet.12">
                  <p:embed/>
                </p:oleObj>
              </mc:Choice>
              <mc:Fallback>
                <p:oleObj name="Лист" showAsIcon="1" r:id="rId13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0421432" y="5939816"/>
                        <a:ext cx="1170428" cy="9875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867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/>
          <p:cNvGrpSpPr/>
          <p:nvPr/>
        </p:nvGrpSpPr>
        <p:grpSpPr>
          <a:xfrm>
            <a:off x="2934122" y="1772816"/>
            <a:ext cx="2073315" cy="1008112"/>
            <a:chOff x="0" y="925013"/>
            <a:chExt cx="2073315" cy="1254261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0" y="1552144"/>
              <a:ext cx="2073315" cy="489095"/>
            </a:xfrm>
            <a:prstGeom prst="rect">
              <a:avLst/>
            </a:prstGeom>
          </p:spPr>
          <p:txBody>
            <a:bodyPr wrap="square" lIns="54026" tIns="27014" rIns="54026" bIns="27014">
              <a:spAutoFit/>
            </a:bodyPr>
            <a:lstStyle/>
            <a:p>
              <a:pPr algn="ctr" defTabSz="540271"/>
              <a:r>
                <a:rPr lang="ru-RU" sz="1100" b="1" dirty="0" smtClean="0">
                  <a:solidFill>
                    <a:prstClr val="black"/>
                  </a:solidFill>
                </a:rPr>
                <a:t>Рассмотрение заявки </a:t>
              </a:r>
            </a:p>
            <a:p>
              <a:pPr algn="ctr" defTabSz="540271"/>
              <a:r>
                <a:rPr lang="ru-RU" sz="1100" b="1" dirty="0" smtClean="0">
                  <a:solidFill>
                    <a:prstClr val="black"/>
                  </a:solidFill>
                </a:rPr>
                <a:t>Банком</a:t>
              </a:r>
              <a:endParaRPr lang="ru-RU" sz="11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28186" y="925013"/>
              <a:ext cx="199106" cy="680558"/>
            </a:xfrm>
            <a:prstGeom prst="rect">
              <a:avLst/>
            </a:prstGeom>
            <a:noFill/>
          </p:spPr>
          <p:txBody>
            <a:bodyPr wrap="square" lIns="54026" tIns="27014" rIns="54026" bIns="27014" rtlCol="0">
              <a:spAutoFit/>
            </a:bodyPr>
            <a:lstStyle/>
            <a:p>
              <a:pPr defTabSz="540271"/>
              <a:r>
                <a:rPr lang="ru-RU" sz="3200" b="1" dirty="0">
                  <a:solidFill>
                    <a:prstClr val="white">
                      <a:lumMod val="75000"/>
                    </a:prstClr>
                  </a:solidFill>
                </a:rPr>
                <a:t>2</a:t>
              </a:r>
              <a:endParaRPr lang="ru-RU" sz="3200" b="1" dirty="0">
                <a:solidFill>
                  <a:prstClr val="white">
                    <a:lumMod val="75000"/>
                  </a:prstClr>
                </a:solidFill>
              </a:endParaRPr>
            </a:p>
          </p:txBody>
        </p:sp>
        <p:sp>
          <p:nvSpPr>
            <p:cNvPr id="31" name="Скругленный прямоугольник 30"/>
            <p:cNvSpPr/>
            <p:nvPr/>
          </p:nvSpPr>
          <p:spPr>
            <a:xfrm>
              <a:off x="269601" y="954925"/>
              <a:ext cx="1466964" cy="1224349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26" tIns="27014" rIns="54026" bIns="27014" rtlCol="0" anchor="ctr"/>
            <a:lstStyle/>
            <a:p>
              <a:pPr algn="ctr" defTabSz="540271"/>
              <a:endParaRPr lang="ru-RU" sz="1100">
                <a:solidFill>
                  <a:prstClr val="white"/>
                </a:solidFill>
              </a:endParaRPr>
            </a:p>
          </p:txBody>
        </p:sp>
      </p:grp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42" y="4715593"/>
            <a:ext cx="413842" cy="369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917897" y="404664"/>
            <a:ext cx="6630017" cy="284576"/>
          </a:xfrm>
          <a:prstGeom prst="rect">
            <a:avLst/>
          </a:prstGeom>
        </p:spPr>
        <p:txBody>
          <a:bodyPr vert="horz" wrap="square" lIns="0" tIns="7504" rIns="0" bIns="0" rtlCol="0">
            <a:spAutoFit/>
          </a:bodyPr>
          <a:lstStyle/>
          <a:p>
            <a:pPr marL="7504" defTabSz="540271">
              <a:spcBef>
                <a:spcPts val="59"/>
              </a:spcBef>
            </a:pPr>
            <a:r>
              <a:rPr lang="ru-RU" dirty="0" smtClean="0">
                <a:solidFill>
                  <a:prstClr val="black"/>
                </a:solidFill>
                <a:latin typeface="Arial Black"/>
                <a:cs typeface="Arial Black"/>
              </a:rPr>
              <a:t>ПРОЦЕСС ЗАЯВКИ И ВЫДАЧИ ПОД ЗАЛОГ АВТО</a:t>
            </a:r>
            <a:endParaRPr dirty="0">
              <a:solidFill>
                <a:prstClr val="black"/>
              </a:solidFill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127296" y="332656"/>
            <a:ext cx="294136" cy="228728"/>
          </a:xfrm>
          <a:custGeom>
            <a:avLst/>
            <a:gdLst/>
            <a:ahLst/>
            <a:cxnLst/>
            <a:rect l="l" t="t" r="r" b="b"/>
            <a:pathLst>
              <a:path w="502284" h="377190">
                <a:moveTo>
                  <a:pt x="355153" y="267"/>
                </a:moveTo>
                <a:lnTo>
                  <a:pt x="225744" y="267"/>
                </a:lnTo>
                <a:lnTo>
                  <a:pt x="225744" y="241814"/>
                </a:lnTo>
                <a:lnTo>
                  <a:pt x="218886" y="274580"/>
                </a:lnTo>
                <a:lnTo>
                  <a:pt x="200090" y="301376"/>
                </a:lnTo>
                <a:lnTo>
                  <a:pt x="172278" y="319536"/>
                </a:lnTo>
                <a:lnTo>
                  <a:pt x="138243" y="326140"/>
                </a:lnTo>
                <a:lnTo>
                  <a:pt x="133671" y="326013"/>
                </a:lnTo>
                <a:lnTo>
                  <a:pt x="101287" y="318266"/>
                </a:lnTo>
                <a:lnTo>
                  <a:pt x="74872" y="299979"/>
                </a:lnTo>
                <a:lnTo>
                  <a:pt x="57219" y="273691"/>
                </a:lnTo>
                <a:lnTo>
                  <a:pt x="50742" y="241814"/>
                </a:lnTo>
                <a:lnTo>
                  <a:pt x="50742" y="71512"/>
                </a:lnTo>
                <a:lnTo>
                  <a:pt x="52266" y="63638"/>
                </a:lnTo>
                <a:lnTo>
                  <a:pt x="56711" y="57161"/>
                </a:lnTo>
                <a:lnTo>
                  <a:pt x="63188" y="52716"/>
                </a:lnTo>
                <a:lnTo>
                  <a:pt x="71062" y="51192"/>
                </a:lnTo>
                <a:lnTo>
                  <a:pt x="121860" y="51192"/>
                </a:lnTo>
                <a:lnTo>
                  <a:pt x="131766" y="49160"/>
                </a:lnTo>
                <a:lnTo>
                  <a:pt x="139894" y="7759"/>
                </a:lnTo>
                <a:lnTo>
                  <a:pt x="121860" y="267"/>
                </a:lnTo>
                <a:lnTo>
                  <a:pt x="71062" y="267"/>
                </a:lnTo>
                <a:lnTo>
                  <a:pt x="43376" y="5854"/>
                </a:lnTo>
                <a:lnTo>
                  <a:pt x="20644" y="21221"/>
                </a:lnTo>
                <a:lnTo>
                  <a:pt x="5277" y="43826"/>
                </a:lnTo>
                <a:lnTo>
                  <a:pt x="-437" y="71512"/>
                </a:lnTo>
                <a:lnTo>
                  <a:pt x="-310" y="243719"/>
                </a:lnTo>
                <a:lnTo>
                  <a:pt x="7182" y="285882"/>
                </a:lnTo>
                <a:lnTo>
                  <a:pt x="27121" y="322457"/>
                </a:lnTo>
                <a:lnTo>
                  <a:pt x="56965" y="351286"/>
                </a:lnTo>
                <a:lnTo>
                  <a:pt x="94810" y="370208"/>
                </a:lnTo>
                <a:lnTo>
                  <a:pt x="138243" y="377066"/>
                </a:lnTo>
                <a:lnTo>
                  <a:pt x="182057" y="370081"/>
                </a:lnTo>
                <a:lnTo>
                  <a:pt x="219902" y="350905"/>
                </a:lnTo>
                <a:lnTo>
                  <a:pt x="249873" y="321568"/>
                </a:lnTo>
                <a:lnTo>
                  <a:pt x="269685" y="284485"/>
                </a:lnTo>
                <a:lnTo>
                  <a:pt x="276669" y="241814"/>
                </a:lnTo>
                <a:lnTo>
                  <a:pt x="276669" y="51192"/>
                </a:lnTo>
                <a:lnTo>
                  <a:pt x="356550" y="51192"/>
                </a:lnTo>
                <a:lnTo>
                  <a:pt x="378775" y="56399"/>
                </a:lnTo>
                <a:lnTo>
                  <a:pt x="396935" y="69353"/>
                </a:lnTo>
                <a:lnTo>
                  <a:pt x="409000" y="88402"/>
                </a:lnTo>
                <a:lnTo>
                  <a:pt x="413572" y="111516"/>
                </a:lnTo>
                <a:lnTo>
                  <a:pt x="413572" y="115707"/>
                </a:lnTo>
                <a:lnTo>
                  <a:pt x="413064" y="119644"/>
                </a:lnTo>
                <a:lnTo>
                  <a:pt x="410905" y="131454"/>
                </a:lnTo>
                <a:lnTo>
                  <a:pt x="407730" y="138947"/>
                </a:lnTo>
                <a:lnTo>
                  <a:pt x="403412" y="145424"/>
                </a:lnTo>
                <a:lnTo>
                  <a:pt x="399475" y="154568"/>
                </a:lnTo>
                <a:lnTo>
                  <a:pt x="399221" y="163330"/>
                </a:lnTo>
                <a:lnTo>
                  <a:pt x="402523" y="171204"/>
                </a:lnTo>
                <a:lnTo>
                  <a:pt x="409508" y="177300"/>
                </a:lnTo>
                <a:lnTo>
                  <a:pt x="414969" y="180602"/>
                </a:lnTo>
                <a:lnTo>
                  <a:pt x="420176" y="184285"/>
                </a:lnTo>
                <a:lnTo>
                  <a:pt x="445194" y="217558"/>
                </a:lnTo>
                <a:lnTo>
                  <a:pt x="450909" y="247275"/>
                </a:lnTo>
                <a:lnTo>
                  <a:pt x="445575" y="276104"/>
                </a:lnTo>
                <a:lnTo>
                  <a:pt x="431098" y="300106"/>
                </a:lnTo>
                <a:lnTo>
                  <a:pt x="409508" y="317251"/>
                </a:lnTo>
                <a:lnTo>
                  <a:pt x="382712" y="325632"/>
                </a:lnTo>
                <a:lnTo>
                  <a:pt x="377251" y="326140"/>
                </a:lnTo>
                <a:lnTo>
                  <a:pt x="291782" y="326140"/>
                </a:lnTo>
                <a:lnTo>
                  <a:pt x="281876" y="328172"/>
                </a:lnTo>
                <a:lnTo>
                  <a:pt x="273749" y="333633"/>
                </a:lnTo>
                <a:lnTo>
                  <a:pt x="268288" y="341634"/>
                </a:lnTo>
                <a:lnTo>
                  <a:pt x="266383" y="351540"/>
                </a:lnTo>
                <a:lnTo>
                  <a:pt x="268288" y="361445"/>
                </a:lnTo>
                <a:lnTo>
                  <a:pt x="273749" y="369573"/>
                </a:lnTo>
                <a:lnTo>
                  <a:pt x="281876" y="375034"/>
                </a:lnTo>
                <a:lnTo>
                  <a:pt x="291782" y="377066"/>
                </a:lnTo>
                <a:lnTo>
                  <a:pt x="374330" y="377066"/>
                </a:lnTo>
                <a:lnTo>
                  <a:pt x="423986" y="366779"/>
                </a:lnTo>
                <a:lnTo>
                  <a:pt x="464498" y="338967"/>
                </a:lnTo>
                <a:lnTo>
                  <a:pt x="491802" y="297693"/>
                </a:lnTo>
                <a:lnTo>
                  <a:pt x="501835" y="247275"/>
                </a:lnTo>
                <a:lnTo>
                  <a:pt x="501835" y="245751"/>
                </a:lnTo>
                <a:lnTo>
                  <a:pt x="498533" y="217812"/>
                </a:lnTo>
                <a:lnTo>
                  <a:pt x="489770" y="192032"/>
                </a:lnTo>
                <a:lnTo>
                  <a:pt x="475927" y="169045"/>
                </a:lnTo>
                <a:lnTo>
                  <a:pt x="458021" y="149488"/>
                </a:lnTo>
                <a:lnTo>
                  <a:pt x="460815" y="140471"/>
                </a:lnTo>
                <a:lnTo>
                  <a:pt x="462847" y="131073"/>
                </a:lnTo>
                <a:lnTo>
                  <a:pt x="464117" y="121421"/>
                </a:lnTo>
                <a:lnTo>
                  <a:pt x="464625" y="111516"/>
                </a:lnTo>
                <a:lnTo>
                  <a:pt x="464625" y="104404"/>
                </a:lnTo>
                <a:lnTo>
                  <a:pt x="449258" y="54875"/>
                </a:lnTo>
                <a:lnTo>
                  <a:pt x="392998" y="7251"/>
                </a:lnTo>
                <a:lnTo>
                  <a:pt x="355153" y="267"/>
                </a:lnTo>
                <a:close/>
              </a:path>
            </a:pathLst>
          </a:custGeom>
          <a:solidFill>
            <a:srgbClr val="A1172F"/>
          </a:solidFill>
        </p:spPr>
        <p:txBody>
          <a:bodyPr wrap="square" lIns="0" tIns="0" rIns="0" bIns="0" rtlCol="0"/>
          <a:lstStyle/>
          <a:p>
            <a:pPr defTabSz="540271"/>
            <a:endParaRPr sz="1100">
              <a:solidFill>
                <a:prstClr val="black"/>
              </a:solidFill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480856" y="385798"/>
            <a:ext cx="533239" cy="162882"/>
            <a:chOff x="17897729" y="799052"/>
            <a:chExt cx="910590" cy="268605"/>
          </a:xfrm>
        </p:grpSpPr>
        <p:sp>
          <p:nvSpPr>
            <p:cNvPr id="5" name="object 5"/>
            <p:cNvSpPr/>
            <p:nvPr/>
          </p:nvSpPr>
          <p:spPr>
            <a:xfrm>
              <a:off x="17897272" y="799318"/>
              <a:ext cx="693420" cy="268605"/>
            </a:xfrm>
            <a:custGeom>
              <a:avLst/>
              <a:gdLst/>
              <a:ahLst/>
              <a:cxnLst/>
              <a:rect l="l" t="t" r="r" b="b"/>
              <a:pathLst>
                <a:path w="693419" h="268605">
                  <a:moveTo>
                    <a:pt x="217919" y="2540"/>
                  </a:moveTo>
                  <a:lnTo>
                    <a:pt x="216522" y="0"/>
                  </a:lnTo>
                  <a:lnTo>
                    <a:pt x="159639" y="0"/>
                  </a:lnTo>
                  <a:lnTo>
                    <a:pt x="158115" y="1524"/>
                  </a:lnTo>
                  <a:lnTo>
                    <a:pt x="155829" y="7874"/>
                  </a:lnTo>
                  <a:lnTo>
                    <a:pt x="132588" y="80137"/>
                  </a:lnTo>
                  <a:lnTo>
                    <a:pt x="113030" y="144526"/>
                  </a:lnTo>
                  <a:lnTo>
                    <a:pt x="110490" y="144526"/>
                  </a:lnTo>
                  <a:lnTo>
                    <a:pt x="89789" y="83058"/>
                  </a:lnTo>
                  <a:lnTo>
                    <a:pt x="62357" y="7493"/>
                  </a:lnTo>
                  <a:lnTo>
                    <a:pt x="60579" y="1524"/>
                  </a:lnTo>
                  <a:lnTo>
                    <a:pt x="58674" y="0"/>
                  </a:lnTo>
                  <a:lnTo>
                    <a:pt x="2921" y="0"/>
                  </a:lnTo>
                  <a:lnTo>
                    <a:pt x="0" y="2286"/>
                  </a:lnTo>
                  <a:lnTo>
                    <a:pt x="2159" y="7112"/>
                  </a:lnTo>
                  <a:lnTo>
                    <a:pt x="67183" y="170180"/>
                  </a:lnTo>
                  <a:lnTo>
                    <a:pt x="70993" y="178435"/>
                  </a:lnTo>
                  <a:lnTo>
                    <a:pt x="75057" y="183261"/>
                  </a:lnTo>
                  <a:lnTo>
                    <a:pt x="80391" y="185674"/>
                  </a:lnTo>
                  <a:lnTo>
                    <a:pt x="87884" y="186309"/>
                  </a:lnTo>
                  <a:lnTo>
                    <a:pt x="97536" y="186309"/>
                  </a:lnTo>
                  <a:lnTo>
                    <a:pt x="91567" y="203073"/>
                  </a:lnTo>
                  <a:lnTo>
                    <a:pt x="86741" y="212979"/>
                  </a:lnTo>
                  <a:lnTo>
                    <a:pt x="80518" y="218440"/>
                  </a:lnTo>
                  <a:lnTo>
                    <a:pt x="72263" y="220980"/>
                  </a:lnTo>
                  <a:lnTo>
                    <a:pt x="61341" y="221615"/>
                  </a:lnTo>
                  <a:lnTo>
                    <a:pt x="54991" y="221615"/>
                  </a:lnTo>
                  <a:lnTo>
                    <a:pt x="49149" y="221234"/>
                  </a:lnTo>
                  <a:lnTo>
                    <a:pt x="35433" y="219456"/>
                  </a:lnTo>
                  <a:lnTo>
                    <a:pt x="33655" y="218694"/>
                  </a:lnTo>
                  <a:lnTo>
                    <a:pt x="25527" y="260350"/>
                  </a:lnTo>
                  <a:lnTo>
                    <a:pt x="68707" y="268605"/>
                  </a:lnTo>
                  <a:lnTo>
                    <a:pt x="94107" y="266065"/>
                  </a:lnTo>
                  <a:lnTo>
                    <a:pt x="114046" y="257556"/>
                  </a:lnTo>
                  <a:lnTo>
                    <a:pt x="129159" y="242062"/>
                  </a:lnTo>
                  <a:lnTo>
                    <a:pt x="140716" y="218313"/>
                  </a:lnTo>
                  <a:lnTo>
                    <a:pt x="217919" y="2540"/>
                  </a:lnTo>
                  <a:close/>
                </a:path>
                <a:path w="693419" h="268605">
                  <a:moveTo>
                    <a:pt x="452107" y="179959"/>
                  </a:moveTo>
                  <a:lnTo>
                    <a:pt x="438137" y="128270"/>
                  </a:lnTo>
                  <a:lnTo>
                    <a:pt x="393814" y="102362"/>
                  </a:lnTo>
                  <a:lnTo>
                    <a:pt x="393814" y="176911"/>
                  </a:lnTo>
                  <a:lnTo>
                    <a:pt x="392163" y="188468"/>
                  </a:lnTo>
                  <a:lnTo>
                    <a:pt x="386321" y="199898"/>
                  </a:lnTo>
                  <a:lnTo>
                    <a:pt x="375399" y="208788"/>
                  </a:lnTo>
                  <a:lnTo>
                    <a:pt x="357873" y="212344"/>
                  </a:lnTo>
                  <a:lnTo>
                    <a:pt x="304406" y="212344"/>
                  </a:lnTo>
                  <a:lnTo>
                    <a:pt x="304406" y="143002"/>
                  </a:lnTo>
                  <a:lnTo>
                    <a:pt x="358254" y="143002"/>
                  </a:lnTo>
                  <a:lnTo>
                    <a:pt x="373494" y="145669"/>
                  </a:lnTo>
                  <a:lnTo>
                    <a:pt x="384670" y="152781"/>
                  </a:lnTo>
                  <a:lnTo>
                    <a:pt x="391401" y="163449"/>
                  </a:lnTo>
                  <a:lnTo>
                    <a:pt x="393814" y="176911"/>
                  </a:lnTo>
                  <a:lnTo>
                    <a:pt x="393814" y="102362"/>
                  </a:lnTo>
                  <a:lnTo>
                    <a:pt x="358254" y="95758"/>
                  </a:lnTo>
                  <a:lnTo>
                    <a:pt x="304406" y="95758"/>
                  </a:lnTo>
                  <a:lnTo>
                    <a:pt x="304406" y="49530"/>
                  </a:lnTo>
                  <a:lnTo>
                    <a:pt x="421119" y="49530"/>
                  </a:lnTo>
                  <a:lnTo>
                    <a:pt x="422643" y="47625"/>
                  </a:lnTo>
                  <a:lnTo>
                    <a:pt x="422643" y="3048"/>
                  </a:lnTo>
                  <a:lnTo>
                    <a:pt x="421500" y="1143"/>
                  </a:lnTo>
                  <a:lnTo>
                    <a:pt x="271894" y="1143"/>
                  </a:lnTo>
                  <a:lnTo>
                    <a:pt x="260718" y="2667"/>
                  </a:lnTo>
                  <a:lnTo>
                    <a:pt x="253352" y="7366"/>
                  </a:lnTo>
                  <a:lnTo>
                    <a:pt x="249415" y="15240"/>
                  </a:lnTo>
                  <a:lnTo>
                    <a:pt x="248272" y="26416"/>
                  </a:lnTo>
                  <a:lnTo>
                    <a:pt x="248272" y="239522"/>
                  </a:lnTo>
                  <a:lnTo>
                    <a:pt x="249161" y="249809"/>
                  </a:lnTo>
                  <a:lnTo>
                    <a:pt x="252463" y="256667"/>
                  </a:lnTo>
                  <a:lnTo>
                    <a:pt x="259321" y="260604"/>
                  </a:lnTo>
                  <a:lnTo>
                    <a:pt x="270370" y="261874"/>
                  </a:lnTo>
                  <a:lnTo>
                    <a:pt x="363461" y="261874"/>
                  </a:lnTo>
                  <a:lnTo>
                    <a:pt x="398386" y="255778"/>
                  </a:lnTo>
                  <a:lnTo>
                    <a:pt x="426453" y="238633"/>
                  </a:lnTo>
                  <a:lnTo>
                    <a:pt x="445249" y="212725"/>
                  </a:lnTo>
                  <a:lnTo>
                    <a:pt x="445376" y="212344"/>
                  </a:lnTo>
                  <a:lnTo>
                    <a:pt x="452107" y="179959"/>
                  </a:lnTo>
                  <a:close/>
                </a:path>
                <a:path w="693419" h="268605">
                  <a:moveTo>
                    <a:pt x="693026" y="82296"/>
                  </a:moveTo>
                  <a:lnTo>
                    <a:pt x="669912" y="23749"/>
                  </a:lnTo>
                  <a:lnTo>
                    <a:pt x="634987" y="5588"/>
                  </a:lnTo>
                  <a:lnTo>
                    <a:pt x="634987" y="86106"/>
                  </a:lnTo>
                  <a:lnTo>
                    <a:pt x="632828" y="99949"/>
                  </a:lnTo>
                  <a:lnTo>
                    <a:pt x="626097" y="111125"/>
                  </a:lnTo>
                  <a:lnTo>
                    <a:pt x="614794" y="118745"/>
                  </a:lnTo>
                  <a:lnTo>
                    <a:pt x="598411" y="121412"/>
                  </a:lnTo>
                  <a:lnTo>
                    <a:pt x="550024" y="121412"/>
                  </a:lnTo>
                  <a:lnTo>
                    <a:pt x="550024" y="50673"/>
                  </a:lnTo>
                  <a:lnTo>
                    <a:pt x="598030" y="50673"/>
                  </a:lnTo>
                  <a:lnTo>
                    <a:pt x="616445" y="54229"/>
                  </a:lnTo>
                  <a:lnTo>
                    <a:pt x="627748" y="62992"/>
                  </a:lnTo>
                  <a:lnTo>
                    <a:pt x="633463" y="74549"/>
                  </a:lnTo>
                  <a:lnTo>
                    <a:pt x="634987" y="86106"/>
                  </a:lnTo>
                  <a:lnTo>
                    <a:pt x="634987" y="5588"/>
                  </a:lnTo>
                  <a:lnTo>
                    <a:pt x="606539" y="762"/>
                  </a:lnTo>
                  <a:lnTo>
                    <a:pt x="515988" y="762"/>
                  </a:lnTo>
                  <a:lnTo>
                    <a:pt x="505066" y="2413"/>
                  </a:lnTo>
                  <a:lnTo>
                    <a:pt x="498335" y="6985"/>
                  </a:lnTo>
                  <a:lnTo>
                    <a:pt x="494779" y="14097"/>
                  </a:lnTo>
                  <a:lnTo>
                    <a:pt x="493890" y="23495"/>
                  </a:lnTo>
                  <a:lnTo>
                    <a:pt x="493890" y="259969"/>
                  </a:lnTo>
                  <a:lnTo>
                    <a:pt x="496430" y="261874"/>
                  </a:lnTo>
                  <a:lnTo>
                    <a:pt x="548500" y="261874"/>
                  </a:lnTo>
                  <a:lnTo>
                    <a:pt x="550024" y="260731"/>
                  </a:lnTo>
                  <a:lnTo>
                    <a:pt x="550024" y="167259"/>
                  </a:lnTo>
                  <a:lnTo>
                    <a:pt x="599173" y="167259"/>
                  </a:lnTo>
                  <a:lnTo>
                    <a:pt x="648830" y="157607"/>
                  </a:lnTo>
                  <a:lnTo>
                    <a:pt x="677278" y="134239"/>
                  </a:lnTo>
                  <a:lnTo>
                    <a:pt x="683107" y="121412"/>
                  </a:lnTo>
                  <a:lnTo>
                    <a:pt x="689978" y="106299"/>
                  </a:lnTo>
                  <a:lnTo>
                    <a:pt x="693026" y="82296"/>
                  </a:lnTo>
                  <a:close/>
                </a:path>
              </a:pathLst>
            </a:custGeom>
            <a:solidFill>
              <a:srgbClr val="1D1D1B"/>
            </a:solidFill>
          </p:spPr>
          <p:txBody>
            <a:bodyPr wrap="square" lIns="0" tIns="0" rIns="0" bIns="0" rtlCol="0"/>
            <a:lstStyle/>
            <a:p>
              <a:pPr defTabSz="540271"/>
              <a:endParaRPr sz="1100">
                <a:solidFill>
                  <a:prstClr val="black"/>
                </a:solidFill>
              </a:endParaRPr>
            </a:p>
          </p:txBody>
        </p:sp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625349" y="865623"/>
              <a:ext cx="182481" cy="195562"/>
            </a:xfrm>
            <a:prstGeom prst="rect">
              <a:avLst/>
            </a:prstGeom>
          </p:spPr>
        </p:pic>
      </p:grpSp>
      <p:grpSp>
        <p:nvGrpSpPr>
          <p:cNvPr id="7" name="object 7"/>
          <p:cNvGrpSpPr/>
          <p:nvPr/>
        </p:nvGrpSpPr>
        <p:grpSpPr>
          <a:xfrm>
            <a:off x="11042950" y="392344"/>
            <a:ext cx="118250" cy="156336"/>
            <a:chOff x="18857594" y="802481"/>
            <a:chExt cx="201930" cy="257810"/>
          </a:xfrm>
        </p:grpSpPr>
        <p:sp>
          <p:nvSpPr>
            <p:cNvPr id="8" name="object 8"/>
            <p:cNvSpPr/>
            <p:nvPr/>
          </p:nvSpPr>
          <p:spPr>
            <a:xfrm>
              <a:off x="18857594" y="802481"/>
              <a:ext cx="196215" cy="257810"/>
            </a:xfrm>
            <a:custGeom>
              <a:avLst/>
              <a:gdLst/>
              <a:ahLst/>
              <a:cxnLst/>
              <a:rect l="l" t="t" r="r" b="b"/>
              <a:pathLst>
                <a:path w="196215" h="257809">
                  <a:moveTo>
                    <a:pt x="113693" y="265"/>
                  </a:moveTo>
                  <a:lnTo>
                    <a:pt x="22001" y="265"/>
                  </a:lnTo>
                  <a:lnTo>
                    <a:pt x="10826" y="1916"/>
                  </a:lnTo>
                  <a:lnTo>
                    <a:pt x="3968" y="6488"/>
                  </a:lnTo>
                  <a:lnTo>
                    <a:pt x="412" y="13473"/>
                  </a:lnTo>
                  <a:lnTo>
                    <a:pt x="-476" y="22743"/>
                  </a:lnTo>
                  <a:lnTo>
                    <a:pt x="-476" y="256164"/>
                  </a:lnTo>
                  <a:lnTo>
                    <a:pt x="2063" y="258069"/>
                  </a:lnTo>
                  <a:lnTo>
                    <a:pt x="54894" y="258069"/>
                  </a:lnTo>
                  <a:lnTo>
                    <a:pt x="56417" y="256926"/>
                  </a:lnTo>
                  <a:lnTo>
                    <a:pt x="56417" y="164599"/>
                  </a:lnTo>
                  <a:lnTo>
                    <a:pt x="106200" y="164599"/>
                  </a:lnTo>
                  <a:lnTo>
                    <a:pt x="156618" y="155074"/>
                  </a:lnTo>
                  <a:lnTo>
                    <a:pt x="185319" y="132088"/>
                  </a:lnTo>
                  <a:lnTo>
                    <a:pt x="191288" y="119388"/>
                  </a:lnTo>
                  <a:lnTo>
                    <a:pt x="56417" y="119388"/>
                  </a:lnTo>
                  <a:lnTo>
                    <a:pt x="56417" y="49540"/>
                  </a:lnTo>
                  <a:lnTo>
                    <a:pt x="195479" y="49540"/>
                  </a:lnTo>
                  <a:lnTo>
                    <a:pt x="195225" y="48524"/>
                  </a:lnTo>
                  <a:lnTo>
                    <a:pt x="177826" y="23124"/>
                  </a:lnTo>
                  <a:lnTo>
                    <a:pt x="150268" y="6361"/>
                  </a:lnTo>
                  <a:lnTo>
                    <a:pt x="113693" y="265"/>
                  </a:lnTo>
                  <a:close/>
                </a:path>
              </a:pathLst>
            </a:custGeom>
            <a:solidFill>
              <a:srgbClr val="1D1D1B"/>
            </a:solidFill>
          </p:spPr>
          <p:txBody>
            <a:bodyPr wrap="square" lIns="0" tIns="0" rIns="0" bIns="0" rtlCol="0"/>
            <a:lstStyle/>
            <a:p>
              <a:pPr defTabSz="540271"/>
              <a:endParaRPr sz="1100">
                <a:solidFill>
                  <a:prstClr val="black"/>
                </a:solidFill>
              </a:endParaRPr>
            </a:p>
          </p:txBody>
        </p:sp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8963160" y="851768"/>
              <a:ext cx="96261" cy="69846"/>
            </a:xfrm>
            <a:prstGeom prst="rect">
              <a:avLst/>
            </a:prstGeom>
          </p:spPr>
        </p:pic>
      </p:grpSp>
      <p:sp>
        <p:nvSpPr>
          <p:cNvPr id="10" name="AutoShape 2" descr="https://zmail.lan.ubrr.ru/service/home/~/?auth=co&amp;loc=ru&amp;id=21531&amp;part=2.2"/>
          <p:cNvSpPr>
            <a:spLocks noChangeAspect="1" noChangeArrowheads="1"/>
          </p:cNvSpPr>
          <p:nvPr/>
        </p:nvSpPr>
        <p:spPr bwMode="auto">
          <a:xfrm>
            <a:off x="91104" y="-87602"/>
            <a:ext cx="178490" cy="184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54026" tIns="27014" rIns="54026" bIns="27014" numCol="1" anchor="t" anchorCtr="0" compatLnSpc="1">
            <a:prstTxWarp prst="textNoShape">
              <a:avLst/>
            </a:prstTxWarp>
          </a:bodyPr>
          <a:lstStyle/>
          <a:p>
            <a:pPr defTabSz="540271"/>
            <a:endParaRPr lang="ru-RU" sz="1100">
              <a:solidFill>
                <a:prstClr val="black"/>
              </a:solidFill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689352" y="1031720"/>
            <a:ext cx="5557138" cy="525072"/>
            <a:chOff x="269600" y="1060408"/>
            <a:chExt cx="6336930" cy="597057"/>
          </a:xfrm>
        </p:grpSpPr>
        <p:sp>
          <p:nvSpPr>
            <p:cNvPr id="66" name="Прямоугольник 65"/>
            <p:cNvSpPr/>
            <p:nvPr/>
          </p:nvSpPr>
          <p:spPr>
            <a:xfrm>
              <a:off x="591003" y="1084277"/>
              <a:ext cx="5714464" cy="551995"/>
            </a:xfrm>
            <a:prstGeom prst="rect">
              <a:avLst/>
            </a:prstGeom>
          </p:spPr>
          <p:txBody>
            <a:bodyPr wrap="square" lIns="54026" tIns="27014" rIns="54026" bIns="27014">
              <a:spAutoFit/>
            </a:bodyPr>
            <a:lstStyle/>
            <a:p>
              <a:pPr algn="just" defTabSz="540271"/>
              <a:r>
                <a:rPr lang="ru-RU" sz="1400" b="1" dirty="0" smtClean="0">
                  <a:solidFill>
                    <a:prstClr val="black"/>
                  </a:solidFill>
                </a:rPr>
                <a:t>ЭТАП 2: подача </a:t>
              </a:r>
              <a:r>
                <a:rPr lang="ru-RU" sz="1400" b="1" dirty="0" smtClean="0">
                  <a:solidFill>
                    <a:prstClr val="black"/>
                  </a:solidFill>
                </a:rPr>
                <a:t>заявки</a:t>
              </a:r>
              <a:r>
                <a:rPr lang="en-US" sz="1400" b="1" dirty="0" smtClean="0">
                  <a:solidFill>
                    <a:prstClr val="black"/>
                  </a:solidFill>
                </a:rPr>
                <a:t>/</a:t>
              </a:r>
              <a:r>
                <a:rPr lang="ru-RU" sz="1400" b="1" dirty="0" smtClean="0">
                  <a:solidFill>
                    <a:prstClr val="black"/>
                  </a:solidFill>
                </a:rPr>
                <a:t>выдача кредита </a:t>
              </a:r>
              <a:r>
                <a:rPr lang="ru-RU" sz="1400" b="1" dirty="0" smtClean="0">
                  <a:solidFill>
                    <a:prstClr val="black"/>
                  </a:solidFill>
                </a:rPr>
                <a:t>под залог авто в офисе УБРиР</a:t>
              </a:r>
              <a:endParaRPr lang="ru-RU" sz="1400" dirty="0">
                <a:solidFill>
                  <a:prstClr val="black"/>
                </a:solidFill>
              </a:endParaRPr>
            </a:p>
          </p:txBody>
        </p:sp>
        <p:grpSp>
          <p:nvGrpSpPr>
            <p:cNvPr id="23" name="Группа 22"/>
            <p:cNvGrpSpPr/>
            <p:nvPr/>
          </p:nvGrpSpPr>
          <p:grpSpPr>
            <a:xfrm>
              <a:off x="269600" y="1060408"/>
              <a:ext cx="6336930" cy="597057"/>
              <a:chOff x="269600" y="1060408"/>
              <a:chExt cx="6336930" cy="597057"/>
            </a:xfrm>
          </p:grpSpPr>
          <p:sp>
            <p:nvSpPr>
              <p:cNvPr id="68" name="TextBox 67"/>
              <p:cNvSpPr txBox="1"/>
              <p:nvPr/>
            </p:nvSpPr>
            <p:spPr>
              <a:xfrm>
                <a:off x="307975" y="1060409"/>
                <a:ext cx="199106" cy="559908"/>
              </a:xfrm>
              <a:prstGeom prst="rect">
                <a:avLst/>
              </a:prstGeom>
              <a:noFill/>
            </p:spPr>
            <p:txBody>
              <a:bodyPr wrap="square" lIns="54026" tIns="27014" rIns="54026" bIns="27014" rtlCol="0">
                <a:spAutoFit/>
              </a:bodyPr>
              <a:lstStyle/>
              <a:p>
                <a:pPr defTabSz="540271"/>
                <a:r>
                  <a:rPr lang="ru-RU" sz="3200" b="1" dirty="0">
                    <a:solidFill>
                      <a:prstClr val="white">
                        <a:lumMod val="75000"/>
                      </a:prstClr>
                    </a:solidFill>
                  </a:rPr>
                  <a:t>2</a:t>
                </a:r>
              </a:p>
            </p:txBody>
          </p:sp>
          <p:sp>
            <p:nvSpPr>
              <p:cNvPr id="16" name="Скругленный прямоугольник 15"/>
              <p:cNvSpPr/>
              <p:nvPr/>
            </p:nvSpPr>
            <p:spPr>
              <a:xfrm>
                <a:off x="269600" y="1060408"/>
                <a:ext cx="6336930" cy="597057"/>
              </a:xfrm>
              <a:prstGeom prst="round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4026" tIns="27014" rIns="54026" bIns="27014" rtlCol="0" anchor="ctr"/>
              <a:lstStyle/>
              <a:p>
                <a:pPr algn="ctr" defTabSz="540271"/>
                <a:endParaRPr lang="ru-RU" sz="110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7" name="TextBox 16"/>
          <p:cNvSpPr txBox="1"/>
          <p:nvPr/>
        </p:nvSpPr>
        <p:spPr>
          <a:xfrm>
            <a:off x="1513452" y="908720"/>
            <a:ext cx="109172" cy="223833"/>
          </a:xfrm>
          <a:prstGeom prst="rect">
            <a:avLst/>
          </a:prstGeom>
          <a:noFill/>
        </p:spPr>
        <p:txBody>
          <a:bodyPr wrap="none" lIns="54026" tIns="27014" rIns="54026" bIns="27014" rtlCol="0">
            <a:spAutoFit/>
          </a:bodyPr>
          <a:lstStyle/>
          <a:p>
            <a:pPr defTabSz="540271"/>
            <a:endParaRPr lang="ru-RU" sz="1100" dirty="0">
              <a:solidFill>
                <a:prstClr val="black"/>
              </a:solidFill>
            </a:endParaRPr>
          </a:p>
        </p:txBody>
      </p:sp>
      <p:sp>
        <p:nvSpPr>
          <p:cNvPr id="11" name="AutoShape 96" descr="Войт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98" descr="Войт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1" name="Группа 20"/>
          <p:cNvGrpSpPr/>
          <p:nvPr/>
        </p:nvGrpSpPr>
        <p:grpSpPr>
          <a:xfrm>
            <a:off x="521760" y="1772816"/>
            <a:ext cx="2073315" cy="1008112"/>
            <a:chOff x="0" y="925013"/>
            <a:chExt cx="2073315" cy="1254261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0" y="1484784"/>
              <a:ext cx="2073315" cy="393110"/>
            </a:xfrm>
            <a:prstGeom prst="rect">
              <a:avLst/>
            </a:prstGeom>
          </p:spPr>
          <p:txBody>
            <a:bodyPr wrap="square" lIns="54026" tIns="27014" rIns="54026" bIns="27014">
              <a:spAutoFit/>
            </a:bodyPr>
            <a:lstStyle/>
            <a:p>
              <a:pPr algn="ctr" defTabSz="540271"/>
              <a:r>
                <a:rPr lang="ru-RU" sz="1100" b="1" dirty="0" smtClean="0">
                  <a:solidFill>
                    <a:prstClr val="black"/>
                  </a:solidFill>
                </a:rPr>
                <a:t>Менеджер заводит </a:t>
              </a:r>
            </a:p>
            <a:p>
              <a:pPr algn="ctr" defTabSz="540271"/>
              <a:r>
                <a:rPr lang="ru-RU" sz="1100" b="1" dirty="0" smtClean="0">
                  <a:solidFill>
                    <a:prstClr val="black"/>
                  </a:solidFill>
                </a:rPr>
                <a:t>заявку в офисе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28186" y="925013"/>
              <a:ext cx="199106" cy="559908"/>
            </a:xfrm>
            <a:prstGeom prst="rect">
              <a:avLst/>
            </a:prstGeom>
            <a:noFill/>
          </p:spPr>
          <p:txBody>
            <a:bodyPr wrap="square" lIns="54026" tIns="27014" rIns="54026" bIns="27014" rtlCol="0">
              <a:spAutoFit/>
            </a:bodyPr>
            <a:lstStyle/>
            <a:p>
              <a:pPr defTabSz="540271"/>
              <a:r>
                <a:rPr lang="ru-RU" sz="3200" b="1" dirty="0">
                  <a:solidFill>
                    <a:prstClr val="white">
                      <a:lumMod val="75000"/>
                    </a:prstClr>
                  </a:solidFill>
                </a:rPr>
                <a:t>1</a:t>
              </a:r>
            </a:p>
          </p:txBody>
        </p:sp>
        <p:sp>
          <p:nvSpPr>
            <p:cNvPr id="26" name="Скругленный прямоугольник 25"/>
            <p:cNvSpPr/>
            <p:nvPr/>
          </p:nvSpPr>
          <p:spPr>
            <a:xfrm>
              <a:off x="269601" y="954925"/>
              <a:ext cx="1466964" cy="1224349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26" tIns="27014" rIns="54026" bIns="27014" rtlCol="0" anchor="ctr"/>
            <a:lstStyle/>
            <a:p>
              <a:pPr algn="ctr" defTabSz="540271"/>
              <a:endParaRPr lang="ru-RU" sz="1100">
                <a:solidFill>
                  <a:prstClr val="white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701874" y="2852936"/>
            <a:ext cx="1619759" cy="2932266"/>
          </a:xfrm>
          <a:prstGeom prst="rect">
            <a:avLst/>
          </a:prstGeom>
          <a:noFill/>
        </p:spPr>
        <p:txBody>
          <a:bodyPr wrap="square" lIns="54026" tIns="27014" rIns="54026" bIns="27014" rtlCol="0">
            <a:spAutoFit/>
          </a:bodyPr>
          <a:lstStyle/>
          <a:p>
            <a:pPr algn="ctr" defTabSz="540271"/>
            <a:r>
              <a:rPr lang="ru-RU" sz="1100" dirty="0" smtClean="0">
                <a:solidFill>
                  <a:prstClr val="black"/>
                </a:solidFill>
              </a:rPr>
              <a:t>На данном этапе Банком принимается решение об одобрении кредита клиенту и сумме кредита</a:t>
            </a:r>
          </a:p>
          <a:p>
            <a:pPr algn="ctr" defTabSz="540271"/>
            <a:r>
              <a:rPr lang="ru-RU" sz="1100" b="1" dirty="0" smtClean="0">
                <a:solidFill>
                  <a:srgbClr val="A50021"/>
                </a:solidFill>
              </a:rPr>
              <a:t>Документы:</a:t>
            </a:r>
            <a:r>
              <a:rPr lang="ru-RU" sz="1100" dirty="0" smtClean="0">
                <a:solidFill>
                  <a:prstClr val="black"/>
                </a:solidFill>
              </a:rPr>
              <a:t> паспорт клиента (оригинал), анкета клиента (заполняется сотрудником УБРиР), фото клиента, документы о доходе</a:t>
            </a:r>
          </a:p>
          <a:p>
            <a:pPr algn="ctr" defTabSz="540271"/>
            <a:r>
              <a:rPr lang="ru-RU" sz="1100" b="1" dirty="0" smtClean="0">
                <a:solidFill>
                  <a:prstClr val="black"/>
                </a:solidFill>
              </a:rPr>
              <a:t>Приоритет – выписка ПФР</a:t>
            </a:r>
          </a:p>
          <a:p>
            <a:pPr algn="ctr" defTabSz="540271"/>
            <a:r>
              <a:rPr lang="ru-RU" sz="1100" dirty="0" smtClean="0">
                <a:solidFill>
                  <a:prstClr val="black"/>
                </a:solidFill>
              </a:rPr>
              <a:t>Если у клиента отсутствует ПФР – можно заранее предоставить справку по форме банка</a:t>
            </a:r>
            <a:endParaRPr lang="ru-RU" sz="1100" dirty="0">
              <a:solidFill>
                <a:prstClr val="black"/>
              </a:solidFill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007023"/>
              </p:ext>
            </p:extLst>
          </p:nvPr>
        </p:nvGraphicFramePr>
        <p:xfrm>
          <a:off x="918392" y="5877272"/>
          <a:ext cx="964295" cy="81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Документ" showAsIcon="1" r:id="rId7" imgW="914400" imgH="771480" progId="Word.Document.12">
                  <p:embed/>
                </p:oleObj>
              </mc:Choice>
              <mc:Fallback>
                <p:oleObj name="Документ" showAsIcon="1" r:id="rId7" imgW="914400" imgH="771480" progId="Word.Document.12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8392" y="5877272"/>
                        <a:ext cx="964295" cy="81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3127325" y="2919744"/>
            <a:ext cx="1619759" cy="2762989"/>
          </a:xfrm>
          <a:prstGeom prst="rect">
            <a:avLst/>
          </a:prstGeom>
          <a:noFill/>
        </p:spPr>
        <p:txBody>
          <a:bodyPr wrap="square" lIns="54026" tIns="27014" rIns="54026" bIns="27014" rtlCol="0">
            <a:spAutoFit/>
          </a:bodyPr>
          <a:lstStyle/>
          <a:p>
            <a:pPr algn="ctr" defTabSz="540271"/>
            <a:r>
              <a:rPr lang="ru-RU" sz="1100" dirty="0" smtClean="0">
                <a:solidFill>
                  <a:prstClr val="black"/>
                </a:solidFill>
              </a:rPr>
              <a:t>Примерно 70% клиентов рассматриваются Банком автоматически без </a:t>
            </a:r>
            <a:r>
              <a:rPr lang="ru-RU" sz="1100" dirty="0" err="1" smtClean="0">
                <a:solidFill>
                  <a:prstClr val="black"/>
                </a:solidFill>
              </a:rPr>
              <a:t>прозвона</a:t>
            </a:r>
            <a:r>
              <a:rPr lang="ru-RU" sz="1100" dirty="0" smtClean="0">
                <a:solidFill>
                  <a:prstClr val="black"/>
                </a:solidFill>
              </a:rPr>
              <a:t> Службой безопасности</a:t>
            </a:r>
          </a:p>
          <a:p>
            <a:pPr algn="ctr" defTabSz="540271"/>
            <a:r>
              <a:rPr lang="ru-RU" sz="1100" dirty="0" smtClean="0">
                <a:solidFill>
                  <a:prstClr val="black"/>
                </a:solidFill>
              </a:rPr>
              <a:t>Среднее время рассмотрения заявки в офисе – 15-20 мин.</a:t>
            </a:r>
          </a:p>
          <a:p>
            <a:pPr algn="ctr" defTabSz="540271"/>
            <a:endParaRPr lang="ru-RU" sz="1100" dirty="0">
              <a:solidFill>
                <a:prstClr val="black"/>
              </a:solidFill>
            </a:endParaRPr>
          </a:p>
          <a:p>
            <a:pPr algn="ctr" defTabSz="540271"/>
            <a:r>
              <a:rPr lang="ru-RU" sz="1100" b="1" dirty="0" smtClean="0">
                <a:solidFill>
                  <a:srgbClr val="A50021"/>
                </a:solidFill>
              </a:rPr>
              <a:t>Важно: </a:t>
            </a:r>
            <a:r>
              <a:rPr lang="ru-RU" sz="1100" b="1" dirty="0" smtClean="0">
                <a:solidFill>
                  <a:prstClr val="black"/>
                </a:solidFill>
              </a:rPr>
              <a:t>стоимость авто не влияет на размер одобренного клиенту лимита кредита</a:t>
            </a:r>
          </a:p>
          <a:p>
            <a:pPr algn="ctr" defTabSz="540271"/>
            <a:r>
              <a:rPr lang="ru-RU" sz="1100" dirty="0" smtClean="0">
                <a:solidFill>
                  <a:prstClr val="black"/>
                </a:solidFill>
              </a:rPr>
              <a:t>Для получения решения по заемщику проверка авто не требуется</a:t>
            </a:r>
            <a:endParaRPr lang="ru-RU" sz="1100" dirty="0">
              <a:solidFill>
                <a:prstClr val="black"/>
              </a:solidFill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5022354" y="1772816"/>
            <a:ext cx="2073315" cy="1008112"/>
            <a:chOff x="0" y="925013"/>
            <a:chExt cx="2073315" cy="1254261"/>
          </a:xfrm>
        </p:grpSpPr>
        <p:sp>
          <p:nvSpPr>
            <p:cNvPr id="35" name="Прямоугольник 34"/>
            <p:cNvSpPr/>
            <p:nvPr/>
          </p:nvSpPr>
          <p:spPr>
            <a:xfrm>
              <a:off x="0" y="1484784"/>
              <a:ext cx="2073315" cy="489095"/>
            </a:xfrm>
            <a:prstGeom prst="rect">
              <a:avLst/>
            </a:prstGeom>
          </p:spPr>
          <p:txBody>
            <a:bodyPr wrap="square" lIns="54026" tIns="27014" rIns="54026" bIns="27014">
              <a:spAutoFit/>
            </a:bodyPr>
            <a:lstStyle/>
            <a:p>
              <a:pPr algn="ctr" defTabSz="540271"/>
              <a:r>
                <a:rPr lang="ru-RU" sz="1100" b="1" dirty="0" smtClean="0">
                  <a:solidFill>
                    <a:prstClr val="black"/>
                  </a:solidFill>
                </a:rPr>
                <a:t>Согласование условий</a:t>
              </a:r>
            </a:p>
            <a:p>
              <a:pPr algn="ctr" defTabSz="540271"/>
              <a:r>
                <a:rPr lang="ru-RU" sz="1100" b="1" dirty="0" smtClean="0">
                  <a:solidFill>
                    <a:prstClr val="black"/>
                  </a:solidFill>
                </a:rPr>
                <a:t>с клиентом</a:t>
              </a:r>
              <a:endParaRPr lang="ru-RU" sz="11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28186" y="925013"/>
              <a:ext cx="199106" cy="680558"/>
            </a:xfrm>
            <a:prstGeom prst="rect">
              <a:avLst/>
            </a:prstGeom>
            <a:noFill/>
          </p:spPr>
          <p:txBody>
            <a:bodyPr wrap="square" lIns="54026" tIns="27014" rIns="54026" bIns="27014" rtlCol="0">
              <a:spAutoFit/>
            </a:bodyPr>
            <a:lstStyle/>
            <a:p>
              <a:pPr defTabSz="540271"/>
              <a:r>
                <a:rPr lang="ru-RU" sz="3200" b="1" dirty="0">
                  <a:solidFill>
                    <a:prstClr val="white">
                      <a:lumMod val="75000"/>
                    </a:prstClr>
                  </a:solidFill>
                </a:rPr>
                <a:t>3</a:t>
              </a:r>
            </a:p>
          </p:txBody>
        </p:sp>
        <p:sp>
          <p:nvSpPr>
            <p:cNvPr id="37" name="Скругленный прямоугольник 36"/>
            <p:cNvSpPr/>
            <p:nvPr/>
          </p:nvSpPr>
          <p:spPr>
            <a:xfrm>
              <a:off x="269601" y="954925"/>
              <a:ext cx="1466964" cy="1224349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26" tIns="27014" rIns="54026" bIns="27014" rtlCol="0" anchor="ctr"/>
            <a:lstStyle/>
            <a:p>
              <a:pPr algn="ctr" defTabSz="540271"/>
              <a:endParaRPr lang="ru-RU" sz="1100">
                <a:solidFill>
                  <a:prstClr val="white"/>
                </a:solidFill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202795" y="2924944"/>
            <a:ext cx="1619759" cy="2424435"/>
          </a:xfrm>
          <a:prstGeom prst="rect">
            <a:avLst/>
          </a:prstGeom>
          <a:noFill/>
        </p:spPr>
        <p:txBody>
          <a:bodyPr wrap="square" lIns="54026" tIns="27014" rIns="54026" bIns="27014" rtlCol="0">
            <a:spAutoFit/>
          </a:bodyPr>
          <a:lstStyle/>
          <a:p>
            <a:pPr algn="ctr" defTabSz="540271"/>
            <a:r>
              <a:rPr lang="ru-RU" sz="1100" dirty="0" smtClean="0">
                <a:solidFill>
                  <a:prstClr val="black"/>
                </a:solidFill>
              </a:rPr>
              <a:t>Если клиенту одобрен кредитный лимит – менеджер знакомит клиента с условиями</a:t>
            </a:r>
          </a:p>
          <a:p>
            <a:pPr algn="ctr" defTabSz="540271"/>
            <a:r>
              <a:rPr lang="ru-RU" sz="1100" dirty="0" smtClean="0">
                <a:solidFill>
                  <a:prstClr val="black"/>
                </a:solidFill>
              </a:rPr>
              <a:t>При согласии на оформление – переход к шагу 4 «Проверка авто»</a:t>
            </a:r>
          </a:p>
          <a:p>
            <a:pPr algn="ctr" defTabSz="540271"/>
            <a:endParaRPr lang="ru-RU" sz="1100" dirty="0">
              <a:solidFill>
                <a:prstClr val="black"/>
              </a:solidFill>
            </a:endParaRPr>
          </a:p>
          <a:p>
            <a:pPr algn="ctr" defTabSz="540271"/>
            <a:r>
              <a:rPr lang="ru-RU" sz="1100" b="1" dirty="0" smtClean="0">
                <a:solidFill>
                  <a:srgbClr val="A50021"/>
                </a:solidFill>
              </a:rPr>
              <a:t>Важно:</a:t>
            </a:r>
            <a:r>
              <a:rPr lang="ru-RU" sz="1100" dirty="0" smtClean="0">
                <a:solidFill>
                  <a:prstClr val="black"/>
                </a:solidFill>
              </a:rPr>
              <a:t> согласованная с клиентом </a:t>
            </a:r>
            <a:r>
              <a:rPr lang="ru-RU" sz="1100" b="1" dirty="0" smtClean="0">
                <a:solidFill>
                  <a:prstClr val="black"/>
                </a:solidFill>
              </a:rPr>
              <a:t>сумма не изменяется в зависимости от стоимости авто</a:t>
            </a:r>
            <a:r>
              <a:rPr lang="ru-RU" sz="1100" dirty="0" smtClean="0">
                <a:solidFill>
                  <a:prstClr val="black"/>
                </a:solidFill>
              </a:rPr>
              <a:t> по итогам проверки</a:t>
            </a:r>
            <a:endParaRPr lang="ru-RU" sz="11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210" y="1835547"/>
            <a:ext cx="543049" cy="729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" name="Группа 38"/>
          <p:cNvGrpSpPr/>
          <p:nvPr/>
        </p:nvGrpSpPr>
        <p:grpSpPr>
          <a:xfrm>
            <a:off x="7254602" y="1772816"/>
            <a:ext cx="2073315" cy="1008112"/>
            <a:chOff x="0" y="925013"/>
            <a:chExt cx="2073315" cy="1254261"/>
          </a:xfrm>
        </p:grpSpPr>
        <p:sp>
          <p:nvSpPr>
            <p:cNvPr id="40" name="Прямоугольник 39"/>
            <p:cNvSpPr/>
            <p:nvPr/>
          </p:nvSpPr>
          <p:spPr>
            <a:xfrm>
              <a:off x="0" y="1484784"/>
              <a:ext cx="2073315" cy="278486"/>
            </a:xfrm>
            <a:prstGeom prst="rect">
              <a:avLst/>
            </a:prstGeom>
          </p:spPr>
          <p:txBody>
            <a:bodyPr wrap="square" lIns="54026" tIns="27014" rIns="54026" bIns="27014">
              <a:spAutoFit/>
            </a:bodyPr>
            <a:lstStyle/>
            <a:p>
              <a:pPr algn="ctr" defTabSz="540271"/>
              <a:r>
                <a:rPr lang="ru-RU" sz="1100" b="1" dirty="0" smtClean="0">
                  <a:solidFill>
                    <a:prstClr val="black"/>
                  </a:solidFill>
                </a:rPr>
                <a:t>Проверка авто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28186" y="925013"/>
              <a:ext cx="199106" cy="680558"/>
            </a:xfrm>
            <a:prstGeom prst="rect">
              <a:avLst/>
            </a:prstGeom>
            <a:noFill/>
          </p:spPr>
          <p:txBody>
            <a:bodyPr wrap="square" lIns="54026" tIns="27014" rIns="54026" bIns="27014" rtlCol="0">
              <a:spAutoFit/>
            </a:bodyPr>
            <a:lstStyle/>
            <a:p>
              <a:pPr defTabSz="540271"/>
              <a:r>
                <a:rPr lang="ru-RU" sz="3200" b="1" dirty="0">
                  <a:solidFill>
                    <a:prstClr val="white">
                      <a:lumMod val="75000"/>
                    </a:prstClr>
                  </a:solidFill>
                </a:rPr>
                <a:t>4</a:t>
              </a:r>
              <a:endParaRPr lang="ru-RU" sz="3200" b="1" dirty="0">
                <a:solidFill>
                  <a:prstClr val="white">
                    <a:lumMod val="75000"/>
                  </a:prstClr>
                </a:solidFill>
              </a:endParaRPr>
            </a:p>
          </p:txBody>
        </p:sp>
        <p:sp>
          <p:nvSpPr>
            <p:cNvPr id="42" name="Скругленный прямоугольник 41"/>
            <p:cNvSpPr/>
            <p:nvPr/>
          </p:nvSpPr>
          <p:spPr>
            <a:xfrm>
              <a:off x="269601" y="954925"/>
              <a:ext cx="1466964" cy="1224349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26" tIns="27014" rIns="54026" bIns="27014" rtlCol="0" anchor="ctr"/>
            <a:lstStyle/>
            <a:p>
              <a:pPr algn="ctr" defTabSz="540271"/>
              <a:endParaRPr lang="ru-RU" sz="1100">
                <a:solidFill>
                  <a:prstClr val="white"/>
                </a:solidFill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7308179" y="2919744"/>
            <a:ext cx="1890639" cy="3609375"/>
          </a:xfrm>
          <a:prstGeom prst="rect">
            <a:avLst/>
          </a:prstGeom>
          <a:noFill/>
        </p:spPr>
        <p:txBody>
          <a:bodyPr wrap="square" lIns="54026" tIns="27014" rIns="54026" bIns="27014" rtlCol="0">
            <a:spAutoFit/>
          </a:bodyPr>
          <a:lstStyle/>
          <a:p>
            <a:pPr algn="ctr" defTabSz="540271"/>
            <a:r>
              <a:rPr lang="ru-RU" sz="1100" b="1" dirty="0" smtClean="0">
                <a:solidFill>
                  <a:srgbClr val="A50021"/>
                </a:solidFill>
              </a:rPr>
              <a:t>Важно:</a:t>
            </a:r>
            <a:r>
              <a:rPr lang="ru-RU" sz="1100" dirty="0" smtClean="0">
                <a:solidFill>
                  <a:prstClr val="black"/>
                </a:solidFill>
              </a:rPr>
              <a:t> </a:t>
            </a:r>
            <a:r>
              <a:rPr lang="ru-RU" sz="1100" b="1" dirty="0" smtClean="0">
                <a:solidFill>
                  <a:prstClr val="black"/>
                </a:solidFill>
              </a:rPr>
              <a:t>бесплатно для клиента, фото и видео не требуется</a:t>
            </a:r>
          </a:p>
          <a:p>
            <a:pPr algn="ctr" defTabSz="540271"/>
            <a:r>
              <a:rPr lang="ru-RU" sz="1100" dirty="0" smtClean="0">
                <a:solidFill>
                  <a:prstClr val="black"/>
                </a:solidFill>
              </a:rPr>
              <a:t>Если клиент согласен на оформление – менеджер создает заказ на оценку авто</a:t>
            </a:r>
          </a:p>
          <a:p>
            <a:pPr algn="ctr" defTabSz="540271"/>
            <a:r>
              <a:rPr lang="ru-RU" sz="1100" b="1" dirty="0" smtClean="0">
                <a:solidFill>
                  <a:prstClr val="black"/>
                </a:solidFill>
              </a:rPr>
              <a:t>80% авто рассматриваются в течение 15-20 минут</a:t>
            </a:r>
          </a:p>
          <a:p>
            <a:pPr algn="ctr" defTabSz="540271"/>
            <a:r>
              <a:rPr lang="en-US" sz="1100" dirty="0" smtClean="0">
                <a:solidFill>
                  <a:prstClr val="black"/>
                </a:solidFill>
              </a:rPr>
              <a:t>MAX </a:t>
            </a:r>
            <a:r>
              <a:rPr lang="ru-RU" sz="1100" dirty="0" smtClean="0">
                <a:solidFill>
                  <a:prstClr val="black"/>
                </a:solidFill>
              </a:rPr>
              <a:t>срок – 1 раб.день для старых или редких авто</a:t>
            </a:r>
          </a:p>
          <a:p>
            <a:pPr algn="ctr" defTabSz="540271"/>
            <a:r>
              <a:rPr lang="ru-RU" sz="1100" dirty="0" smtClean="0">
                <a:solidFill>
                  <a:prstClr val="black"/>
                </a:solidFill>
              </a:rPr>
              <a:t>Для проверки авто достаточно указать </a:t>
            </a:r>
            <a:r>
              <a:rPr lang="en-US" sz="1100" dirty="0" smtClean="0">
                <a:solidFill>
                  <a:prstClr val="black"/>
                </a:solidFill>
              </a:rPr>
              <a:t>VIN-</a:t>
            </a:r>
            <a:r>
              <a:rPr lang="ru-RU" sz="1100" dirty="0" smtClean="0">
                <a:solidFill>
                  <a:prstClr val="black"/>
                </a:solidFill>
              </a:rPr>
              <a:t>номер ТС</a:t>
            </a:r>
          </a:p>
          <a:p>
            <a:pPr algn="ctr" defTabSz="540271"/>
            <a:r>
              <a:rPr lang="ru-RU" sz="1100" dirty="0" smtClean="0">
                <a:solidFill>
                  <a:prstClr val="black"/>
                </a:solidFill>
              </a:rPr>
              <a:t>Приоритет: предоставить фото документов – ПТС, СТС и ОСАГО</a:t>
            </a:r>
          </a:p>
          <a:p>
            <a:pPr algn="ctr" defTabSz="540271"/>
            <a:r>
              <a:rPr lang="ru-RU" sz="1100" dirty="0" smtClean="0">
                <a:solidFill>
                  <a:prstClr val="black"/>
                </a:solidFill>
              </a:rPr>
              <a:t>Если ПТС электронный – только СТС и ОСАГО</a:t>
            </a:r>
          </a:p>
          <a:p>
            <a:pPr algn="ctr" defTabSz="540271"/>
            <a:r>
              <a:rPr lang="ru-RU" sz="1100" b="1" dirty="0" smtClean="0">
                <a:solidFill>
                  <a:srgbClr val="A50021"/>
                </a:solidFill>
              </a:rPr>
              <a:t>Важно</a:t>
            </a:r>
            <a:r>
              <a:rPr lang="ru-RU" sz="1100" dirty="0" smtClean="0">
                <a:solidFill>
                  <a:prstClr val="black"/>
                </a:solidFill>
              </a:rPr>
              <a:t>: </a:t>
            </a:r>
            <a:r>
              <a:rPr lang="ru-RU" sz="1100" b="1" dirty="0" smtClean="0">
                <a:solidFill>
                  <a:prstClr val="black"/>
                </a:solidFill>
              </a:rPr>
              <a:t>полис ОСАГО должен быть действующим на момент проверки авто</a:t>
            </a:r>
            <a:endParaRPr lang="ru-RU" sz="1100" b="1" dirty="0">
              <a:solidFill>
                <a:prstClr val="black"/>
              </a:solidFill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578" y="1796858"/>
            <a:ext cx="543049" cy="729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5" name="Группа 44"/>
          <p:cNvGrpSpPr/>
          <p:nvPr/>
        </p:nvGrpSpPr>
        <p:grpSpPr>
          <a:xfrm>
            <a:off x="9342834" y="1772816"/>
            <a:ext cx="2073315" cy="1008112"/>
            <a:chOff x="0" y="925013"/>
            <a:chExt cx="2073315" cy="1254261"/>
          </a:xfrm>
        </p:grpSpPr>
        <p:sp>
          <p:nvSpPr>
            <p:cNvPr id="46" name="Прямоугольник 45"/>
            <p:cNvSpPr/>
            <p:nvPr/>
          </p:nvSpPr>
          <p:spPr>
            <a:xfrm>
              <a:off x="0" y="1484784"/>
              <a:ext cx="2073315" cy="278486"/>
            </a:xfrm>
            <a:prstGeom prst="rect">
              <a:avLst/>
            </a:prstGeom>
          </p:spPr>
          <p:txBody>
            <a:bodyPr wrap="square" lIns="54026" tIns="27014" rIns="54026" bIns="27014">
              <a:spAutoFit/>
            </a:bodyPr>
            <a:lstStyle/>
            <a:p>
              <a:pPr algn="ctr" defTabSz="540271"/>
              <a:r>
                <a:rPr lang="ru-RU" sz="1100" b="1" dirty="0" smtClean="0">
                  <a:solidFill>
                    <a:prstClr val="black"/>
                  </a:solidFill>
                </a:rPr>
                <a:t>Выдача кредита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28186" y="925013"/>
              <a:ext cx="199106" cy="680558"/>
            </a:xfrm>
            <a:prstGeom prst="rect">
              <a:avLst/>
            </a:prstGeom>
            <a:noFill/>
          </p:spPr>
          <p:txBody>
            <a:bodyPr wrap="square" lIns="54026" tIns="27014" rIns="54026" bIns="27014" rtlCol="0">
              <a:spAutoFit/>
            </a:bodyPr>
            <a:lstStyle/>
            <a:p>
              <a:pPr defTabSz="540271"/>
              <a:r>
                <a:rPr lang="ru-RU" sz="3200" b="1" dirty="0">
                  <a:solidFill>
                    <a:prstClr val="white">
                      <a:lumMod val="75000"/>
                    </a:prstClr>
                  </a:solidFill>
                </a:rPr>
                <a:t>5</a:t>
              </a:r>
            </a:p>
          </p:txBody>
        </p:sp>
        <p:sp>
          <p:nvSpPr>
            <p:cNvPr id="48" name="Скругленный прямоугольник 47"/>
            <p:cNvSpPr/>
            <p:nvPr/>
          </p:nvSpPr>
          <p:spPr>
            <a:xfrm>
              <a:off x="269601" y="954925"/>
              <a:ext cx="1466964" cy="1224349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26" tIns="27014" rIns="54026" bIns="27014" rtlCol="0" anchor="ctr"/>
            <a:lstStyle/>
            <a:p>
              <a:pPr algn="ctr" defTabSz="540271"/>
              <a:endParaRPr lang="ru-RU" sz="1100">
                <a:solidFill>
                  <a:prstClr val="white"/>
                </a:solidFill>
              </a:endParaRPr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9414842" y="2894483"/>
            <a:ext cx="1890639" cy="3778652"/>
          </a:xfrm>
          <a:prstGeom prst="rect">
            <a:avLst/>
          </a:prstGeom>
          <a:noFill/>
        </p:spPr>
        <p:txBody>
          <a:bodyPr wrap="square" lIns="54026" tIns="27014" rIns="54026" bIns="27014" rtlCol="0">
            <a:spAutoFit/>
          </a:bodyPr>
          <a:lstStyle/>
          <a:p>
            <a:pPr algn="ctr" defTabSz="540271"/>
            <a:r>
              <a:rPr lang="ru-RU" sz="1100" dirty="0" smtClean="0">
                <a:solidFill>
                  <a:prstClr val="black"/>
                </a:solidFill>
              </a:rPr>
              <a:t>После проверки авто клиенту выдается дебетовая карта, на которую зачисляется кредит в день подписания документов (в моменте)</a:t>
            </a:r>
          </a:p>
          <a:p>
            <a:pPr algn="ctr" defTabSz="540271"/>
            <a:r>
              <a:rPr lang="ru-RU" sz="1100" dirty="0" smtClean="0">
                <a:solidFill>
                  <a:prstClr val="black"/>
                </a:solidFill>
              </a:rPr>
              <a:t>С клиентом дополнительно подписывается договор залога</a:t>
            </a:r>
          </a:p>
          <a:p>
            <a:pPr algn="ctr" defTabSz="540271"/>
            <a:r>
              <a:rPr lang="ru-RU" sz="1100" b="1" dirty="0" smtClean="0">
                <a:solidFill>
                  <a:srgbClr val="A50021"/>
                </a:solidFill>
              </a:rPr>
              <a:t>Важно: </a:t>
            </a:r>
            <a:r>
              <a:rPr lang="ru-RU" sz="1100" b="1" dirty="0" smtClean="0">
                <a:solidFill>
                  <a:prstClr val="black"/>
                </a:solidFill>
              </a:rPr>
              <a:t>если собственник авто – 3е лицо, на сделку необходимо присутствие </a:t>
            </a:r>
            <a:r>
              <a:rPr lang="ru-RU" sz="1100" dirty="0" smtClean="0">
                <a:solidFill>
                  <a:prstClr val="black"/>
                </a:solidFill>
              </a:rPr>
              <a:t>собственника авто для подписания договора залога</a:t>
            </a:r>
          </a:p>
          <a:p>
            <a:pPr algn="ctr" defTabSz="540271"/>
            <a:r>
              <a:rPr lang="ru-RU" sz="1100" b="1" dirty="0" smtClean="0">
                <a:solidFill>
                  <a:srgbClr val="A50021"/>
                </a:solidFill>
              </a:rPr>
              <a:t>Клиент не платит госпошлину за регистрацию договора залога!</a:t>
            </a:r>
            <a:endParaRPr lang="ru-RU" sz="1100" b="1" dirty="0" smtClean="0">
              <a:solidFill>
                <a:srgbClr val="A50021"/>
              </a:solidFill>
            </a:endParaRPr>
          </a:p>
          <a:p>
            <a:pPr algn="ctr" defTabSz="540271"/>
            <a:endParaRPr lang="ru-RU" sz="1100" dirty="0">
              <a:solidFill>
                <a:prstClr val="black"/>
              </a:solidFill>
            </a:endParaRPr>
          </a:p>
          <a:p>
            <a:pPr algn="ctr" defTabSz="540271"/>
            <a:r>
              <a:rPr lang="ru-RU" sz="1100" dirty="0" smtClean="0">
                <a:solidFill>
                  <a:prstClr val="black"/>
                </a:solidFill>
              </a:rPr>
              <a:t>Дальнейшее управление кредитом и досрочное погашение доступно в Мобильном или Интернет-банке</a:t>
            </a:r>
            <a:endParaRPr lang="ru-RU" sz="1100" dirty="0">
              <a:solidFill>
                <a:prstClr val="black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747084" y="2319814"/>
            <a:ext cx="455711" cy="0"/>
          </a:xfrm>
          <a:prstGeom prst="straightConnector1">
            <a:avLst/>
          </a:prstGeom>
          <a:ln>
            <a:solidFill>
              <a:srgbClr val="7A002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9073233" y="2342742"/>
            <a:ext cx="455711" cy="0"/>
          </a:xfrm>
          <a:prstGeom prst="straightConnector1">
            <a:avLst/>
          </a:prstGeom>
          <a:ln>
            <a:solidFill>
              <a:srgbClr val="7A002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2321633" y="2290050"/>
            <a:ext cx="455711" cy="0"/>
          </a:xfrm>
          <a:prstGeom prst="straightConnector1">
            <a:avLst/>
          </a:prstGeom>
          <a:ln>
            <a:solidFill>
              <a:srgbClr val="7A002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6758919" y="2334648"/>
            <a:ext cx="371872" cy="0"/>
          </a:xfrm>
          <a:prstGeom prst="straightConnector1">
            <a:avLst/>
          </a:prstGeom>
          <a:ln>
            <a:solidFill>
              <a:srgbClr val="7A002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37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1511</TotalTime>
  <Words>1487</Words>
  <Application>Microsoft Office PowerPoint</Application>
  <PresentationFormat>Произвольный</PresentationFormat>
  <Paragraphs>184</Paragraphs>
  <Slides>7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6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Тема Office</vt:lpstr>
      <vt:lpstr>Office Theme</vt:lpstr>
      <vt:lpstr>2_Тема Office</vt:lpstr>
      <vt:lpstr>2_Office Theme</vt:lpstr>
      <vt:lpstr>4_Office Theme</vt:lpstr>
      <vt:lpstr>6_Office Theme</vt:lpstr>
      <vt:lpstr>Документ</vt:lpstr>
      <vt:lpstr>Microsoft Excel Worksheet</vt:lpstr>
      <vt:lpstr>Презентация PowerPoint</vt:lpstr>
      <vt:lpstr>Презентация PowerPoint</vt:lpstr>
      <vt:lpstr>Презентация PowerPoint</vt:lpstr>
      <vt:lpstr>Презентация PowerPoint</vt:lpstr>
      <vt:lpstr>ОБЩИЕ ПАРАМЕТРЫ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Манина Мария Александровна</dc:creator>
  <cp:lastModifiedBy>Манина Мария Александровна</cp:lastModifiedBy>
  <cp:revision>141</cp:revision>
  <dcterms:created xsi:type="dcterms:W3CDTF">2024-01-16T12:18:15Z</dcterms:created>
  <dcterms:modified xsi:type="dcterms:W3CDTF">2024-11-11T08:19:02Z</dcterms:modified>
</cp:coreProperties>
</file>